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262" r:id="rId4"/>
    <p:sldId id="261" r:id="rId5"/>
    <p:sldId id="280" r:id="rId6"/>
    <p:sldId id="288" r:id="rId7"/>
    <p:sldId id="284" r:id="rId8"/>
    <p:sldId id="283" r:id="rId9"/>
    <p:sldId id="281" r:id="rId10"/>
    <p:sldId id="260" r:id="rId11"/>
    <p:sldId id="263" r:id="rId12"/>
    <p:sldId id="264" r:id="rId13"/>
    <p:sldId id="266" r:id="rId14"/>
    <p:sldId id="268" r:id="rId15"/>
    <p:sldId id="267" r:id="rId16"/>
    <p:sldId id="269" r:id="rId17"/>
    <p:sldId id="270" r:id="rId18"/>
    <p:sldId id="289" r:id="rId19"/>
    <p:sldId id="273" r:id="rId20"/>
    <p:sldId id="272" r:id="rId21"/>
    <p:sldId id="285" r:id="rId22"/>
    <p:sldId id="286" r:id="rId23"/>
    <p:sldId id="277" r:id="rId24"/>
    <p:sldId id="274" r:id="rId25"/>
    <p:sldId id="276" r:id="rId26"/>
    <p:sldId id="278" r:id="rId27"/>
    <p:sldId id="282" r:id="rId28"/>
    <p:sldId id="279" r:id="rId29"/>
  </p:sldIdLst>
  <p:sldSz cx="6096000" cy="4572000"/>
  <p:notesSz cx="6858000" cy="9144000"/>
  <p:embeddedFontLst>
    <p:embeddedFont>
      <p:font typeface="Lato" panose="020B0604020202020204" charset="0"/>
      <p:regular r:id="rId31"/>
      <p:bold r:id="rId32"/>
      <p:italic r:id="rId33"/>
      <p:boldItalic r:id="rId34"/>
    </p:embeddedFont>
    <p:embeddedFont>
      <p:font typeface="Playfair Display"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F343D4-AE84-4882-A584-962F97B0D874}">
  <a:tblStyle styleId="{89F343D4-AE84-4882-A584-962F97B0D87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13" autoAdjust="0"/>
    <p:restoredTop sz="77899" autoAdjust="0"/>
  </p:normalViewPr>
  <p:slideViewPr>
    <p:cSldViewPr snapToGrid="0">
      <p:cViewPr varScale="1">
        <p:scale>
          <a:sx n="127" d="100"/>
          <a:sy n="127" d="100"/>
        </p:scale>
        <p:origin x="1506" y="120"/>
      </p:cViewPr>
      <p:guideLst>
        <p:guide orient="horz" pos="1440"/>
        <p:guide pos="192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6223C6-701A-4424-A189-578C15385026}" type="doc">
      <dgm:prSet loTypeId="urn:microsoft.com/office/officeart/2005/8/layout/hProcess11" loCatId="process" qsTypeId="urn:microsoft.com/office/officeart/2005/8/quickstyle/simple5" qsCatId="simple" csTypeId="urn:microsoft.com/office/officeart/2005/8/colors/colorful1" csCatId="colorful" phldr="1"/>
      <dgm:spPr/>
    </dgm:pt>
    <dgm:pt modelId="{6340DF94-E86A-4222-844D-9652ABD4840D}">
      <dgm:prSet phldrT="[Text]" custT="1"/>
      <dgm:spPr/>
      <dgm:t>
        <a:bodyPr/>
        <a:lstStyle/>
        <a:p>
          <a:r>
            <a:rPr lang="en-US" sz="800" b="1" dirty="0" smtClean="0">
              <a:solidFill>
                <a:srgbClr val="000000"/>
              </a:solidFill>
              <a:latin typeface="Lato" panose="020B0604020202020204" charset="0"/>
            </a:rPr>
            <a:t>August -September    </a:t>
          </a:r>
          <a:r>
            <a:rPr lang="en-US" sz="800" dirty="0" smtClean="0">
              <a:latin typeface="Lato" panose="020B0604020202020204" charset="0"/>
            </a:rPr>
            <a:t>Research, remaining testing, and begin to apply early</a:t>
          </a:r>
          <a:endParaRPr lang="en-US" sz="800" dirty="0">
            <a:latin typeface="Lato" panose="020B0604020202020204" charset="0"/>
          </a:endParaRPr>
        </a:p>
      </dgm:t>
    </dgm:pt>
    <dgm:pt modelId="{19B5BD2E-677A-40BD-A308-E29C0D6DC25F}" type="parTrans" cxnId="{36C2DD82-D21D-487F-B770-160D9F33C4CB}">
      <dgm:prSet/>
      <dgm:spPr/>
      <dgm:t>
        <a:bodyPr/>
        <a:lstStyle/>
        <a:p>
          <a:endParaRPr lang="en-US"/>
        </a:p>
      </dgm:t>
    </dgm:pt>
    <dgm:pt modelId="{01525DE5-C928-423E-84FE-9BCBB0360FF4}" type="sibTrans" cxnId="{36C2DD82-D21D-487F-B770-160D9F33C4CB}">
      <dgm:prSet/>
      <dgm:spPr/>
      <dgm:t>
        <a:bodyPr/>
        <a:lstStyle/>
        <a:p>
          <a:endParaRPr lang="en-US"/>
        </a:p>
      </dgm:t>
    </dgm:pt>
    <dgm:pt modelId="{33E29FF1-69B6-4110-ABC8-6A6781323A62}">
      <dgm:prSet phldrT="[Text]" custT="1"/>
      <dgm:spPr/>
      <dgm:t>
        <a:bodyPr/>
        <a:lstStyle/>
        <a:p>
          <a:r>
            <a:rPr lang="en-US" sz="800" b="1" dirty="0" smtClean="0">
              <a:solidFill>
                <a:srgbClr val="000000"/>
              </a:solidFill>
              <a:latin typeface="Lato" panose="020B0604020202020204" charset="0"/>
            </a:rPr>
            <a:t>*ALL YEAR*   </a:t>
          </a:r>
          <a:r>
            <a:rPr lang="en-US" sz="800" dirty="0" smtClean="0">
              <a:latin typeface="Lato" panose="020B0604020202020204" charset="0"/>
            </a:rPr>
            <a:t>Look for Scholarships</a:t>
          </a:r>
          <a:endParaRPr lang="en-US" sz="800" dirty="0">
            <a:latin typeface="Lato" panose="020B0604020202020204" charset="0"/>
          </a:endParaRPr>
        </a:p>
      </dgm:t>
    </dgm:pt>
    <dgm:pt modelId="{48674056-8655-405A-A61A-3B2588592D6C}" type="parTrans" cxnId="{33731CA7-008E-43D9-B30A-F60040508C4C}">
      <dgm:prSet/>
      <dgm:spPr/>
      <dgm:t>
        <a:bodyPr/>
        <a:lstStyle/>
        <a:p>
          <a:endParaRPr lang="en-US"/>
        </a:p>
      </dgm:t>
    </dgm:pt>
    <dgm:pt modelId="{71305C52-C564-447B-B848-D38C77672E4F}" type="sibTrans" cxnId="{33731CA7-008E-43D9-B30A-F60040508C4C}">
      <dgm:prSet/>
      <dgm:spPr/>
      <dgm:t>
        <a:bodyPr/>
        <a:lstStyle/>
        <a:p>
          <a:endParaRPr lang="en-US"/>
        </a:p>
      </dgm:t>
    </dgm:pt>
    <dgm:pt modelId="{14BC2AF0-DB42-4796-BA6C-D4AC22328CE3}">
      <dgm:prSet phldrT="[Text]" custT="1"/>
      <dgm:spPr/>
      <dgm:t>
        <a:bodyPr/>
        <a:lstStyle/>
        <a:p>
          <a:r>
            <a:rPr lang="en-US" sz="800" b="1" dirty="0" smtClean="0">
              <a:solidFill>
                <a:srgbClr val="000000"/>
              </a:solidFill>
              <a:latin typeface="Lato" panose="020B0604020202020204" charset="0"/>
            </a:rPr>
            <a:t>January - April</a:t>
          </a:r>
          <a:r>
            <a:rPr lang="en-US" sz="800" dirty="0" smtClean="0">
              <a:solidFill>
                <a:srgbClr val="000000"/>
              </a:solidFill>
              <a:latin typeface="Lato" panose="020B0604020202020204" charset="0"/>
            </a:rPr>
            <a:t>    </a:t>
          </a:r>
          <a:r>
            <a:rPr lang="en-US" sz="800" dirty="0" smtClean="0">
              <a:latin typeface="Lato" panose="020B0604020202020204" charset="0"/>
            </a:rPr>
            <a:t>Review financial aid offers, FAFSA deadline(s), regular applications</a:t>
          </a:r>
          <a:endParaRPr lang="en-US" sz="800" dirty="0">
            <a:latin typeface="Lato" panose="020B0604020202020204" charset="0"/>
          </a:endParaRPr>
        </a:p>
      </dgm:t>
    </dgm:pt>
    <dgm:pt modelId="{9490493B-1DF6-4D3A-BC27-0C512B2B0BDE}" type="parTrans" cxnId="{2755351C-229F-4D88-87D7-F8FA31EC8BAB}">
      <dgm:prSet/>
      <dgm:spPr/>
      <dgm:t>
        <a:bodyPr/>
        <a:lstStyle/>
        <a:p>
          <a:endParaRPr lang="en-US"/>
        </a:p>
      </dgm:t>
    </dgm:pt>
    <dgm:pt modelId="{8E773059-A5DD-4545-86B3-F37891C6AB52}" type="sibTrans" cxnId="{2755351C-229F-4D88-87D7-F8FA31EC8BAB}">
      <dgm:prSet/>
      <dgm:spPr/>
      <dgm:t>
        <a:bodyPr/>
        <a:lstStyle/>
        <a:p>
          <a:endParaRPr lang="en-US"/>
        </a:p>
      </dgm:t>
    </dgm:pt>
    <dgm:pt modelId="{8B826FDB-87FB-4E4A-B76B-53B9A804CEFE}">
      <dgm:prSet phldrT="[Text]" custT="1"/>
      <dgm:spPr/>
      <dgm:t>
        <a:bodyPr/>
        <a:lstStyle/>
        <a:p>
          <a:r>
            <a:rPr lang="en-US" sz="800" b="1" dirty="0" smtClean="0">
              <a:solidFill>
                <a:srgbClr val="000000"/>
              </a:solidFill>
              <a:latin typeface="Lato" panose="020B0604020202020204" charset="0"/>
            </a:rPr>
            <a:t>October - December</a:t>
          </a:r>
          <a:r>
            <a:rPr lang="en-US" sz="800" dirty="0" smtClean="0">
              <a:solidFill>
                <a:srgbClr val="000000"/>
              </a:solidFill>
              <a:latin typeface="Lato" panose="020B0604020202020204" charset="0"/>
            </a:rPr>
            <a:t>   </a:t>
          </a:r>
          <a:r>
            <a:rPr lang="en-US" sz="800" dirty="0" smtClean="0">
              <a:latin typeface="Lato" panose="020B0604020202020204" charset="0"/>
            </a:rPr>
            <a:t>Remaining testing, applications, and financial aid steps</a:t>
          </a:r>
          <a:endParaRPr lang="en-US" sz="800" dirty="0">
            <a:latin typeface="Lato" panose="020B0604020202020204" charset="0"/>
          </a:endParaRPr>
        </a:p>
      </dgm:t>
    </dgm:pt>
    <dgm:pt modelId="{24C2A67D-CFB9-4D2B-888C-B44901051E67}" type="parTrans" cxnId="{5C4112D1-AFE3-4B4D-8B43-8209E06D2E58}">
      <dgm:prSet/>
      <dgm:spPr/>
      <dgm:t>
        <a:bodyPr/>
        <a:lstStyle/>
        <a:p>
          <a:endParaRPr lang="en-US"/>
        </a:p>
      </dgm:t>
    </dgm:pt>
    <dgm:pt modelId="{17CCBD49-F036-4ECA-A96B-05AA5DF25C28}" type="sibTrans" cxnId="{5C4112D1-AFE3-4B4D-8B43-8209E06D2E58}">
      <dgm:prSet/>
      <dgm:spPr/>
      <dgm:t>
        <a:bodyPr/>
        <a:lstStyle/>
        <a:p>
          <a:endParaRPr lang="en-US"/>
        </a:p>
      </dgm:t>
    </dgm:pt>
    <dgm:pt modelId="{CC852C7B-A016-4B63-AF6C-35CD1C6A9179}">
      <dgm:prSet phldrT="[Text]" custT="1"/>
      <dgm:spPr/>
      <dgm:t>
        <a:bodyPr/>
        <a:lstStyle/>
        <a:p>
          <a:r>
            <a:rPr lang="en-US" sz="800" b="1" dirty="0" smtClean="0">
              <a:solidFill>
                <a:srgbClr val="000000"/>
              </a:solidFill>
              <a:latin typeface="Lato" panose="020B0604020202020204" charset="0"/>
            </a:rPr>
            <a:t>May 1</a:t>
          </a:r>
          <a:r>
            <a:rPr lang="en-US" sz="800" dirty="0" smtClean="0">
              <a:solidFill>
                <a:srgbClr val="000000"/>
              </a:solidFill>
              <a:latin typeface="Lato" panose="020B0604020202020204" charset="0"/>
            </a:rPr>
            <a:t>   </a:t>
          </a:r>
          <a:r>
            <a:rPr lang="en-US" sz="800" dirty="0" smtClean="0">
              <a:latin typeface="Lato" panose="020B0604020202020204" charset="0"/>
            </a:rPr>
            <a:t>National Candidate Reply Date!</a:t>
          </a:r>
          <a:endParaRPr lang="en-US" sz="800" dirty="0">
            <a:latin typeface="Lato" panose="020B0604020202020204" charset="0"/>
          </a:endParaRPr>
        </a:p>
      </dgm:t>
    </dgm:pt>
    <dgm:pt modelId="{B6147C58-C643-4B87-BB10-9FF48FC8A229}" type="parTrans" cxnId="{244FCF71-41BB-4404-A54B-374D8597C119}">
      <dgm:prSet/>
      <dgm:spPr/>
      <dgm:t>
        <a:bodyPr/>
        <a:lstStyle/>
        <a:p>
          <a:endParaRPr lang="en-US"/>
        </a:p>
      </dgm:t>
    </dgm:pt>
    <dgm:pt modelId="{F135AC60-EB53-4F2E-81AF-2C9BDA43EB85}" type="sibTrans" cxnId="{244FCF71-41BB-4404-A54B-374D8597C119}">
      <dgm:prSet/>
      <dgm:spPr/>
      <dgm:t>
        <a:bodyPr/>
        <a:lstStyle/>
        <a:p>
          <a:endParaRPr lang="en-US"/>
        </a:p>
      </dgm:t>
    </dgm:pt>
    <dgm:pt modelId="{AB48D645-8F36-4E8B-9B67-54BDF2064078}" type="pres">
      <dgm:prSet presAssocID="{996223C6-701A-4424-A189-578C15385026}" presName="Name0" presStyleCnt="0">
        <dgm:presLayoutVars>
          <dgm:dir/>
          <dgm:resizeHandles val="exact"/>
        </dgm:presLayoutVars>
      </dgm:prSet>
      <dgm:spPr/>
    </dgm:pt>
    <dgm:pt modelId="{F2BD52D8-2EF1-4558-9154-F6EDDBAC9EC1}" type="pres">
      <dgm:prSet presAssocID="{996223C6-701A-4424-A189-578C15385026}" presName="arrow" presStyleLbl="bgShp" presStyleIdx="0" presStyleCnt="1"/>
      <dgm:spPr/>
    </dgm:pt>
    <dgm:pt modelId="{9EF676E3-BEFB-4D0D-8BB1-66BD15F375B7}" type="pres">
      <dgm:prSet presAssocID="{996223C6-701A-4424-A189-578C15385026}" presName="points" presStyleCnt="0"/>
      <dgm:spPr/>
    </dgm:pt>
    <dgm:pt modelId="{5E7EBA88-3ADC-4723-A701-736389E0A1CC}" type="pres">
      <dgm:prSet presAssocID="{6340DF94-E86A-4222-844D-9652ABD4840D}" presName="compositeA" presStyleCnt="0"/>
      <dgm:spPr/>
    </dgm:pt>
    <dgm:pt modelId="{F2EE4E5F-2E95-4131-8EE6-5DAB781018C7}" type="pres">
      <dgm:prSet presAssocID="{6340DF94-E86A-4222-844D-9652ABD4840D}" presName="textA" presStyleLbl="revTx" presStyleIdx="0" presStyleCnt="5" custScaleX="195311" custLinFactNeighborX="5274">
        <dgm:presLayoutVars>
          <dgm:bulletEnabled val="1"/>
        </dgm:presLayoutVars>
      </dgm:prSet>
      <dgm:spPr/>
      <dgm:t>
        <a:bodyPr/>
        <a:lstStyle/>
        <a:p>
          <a:endParaRPr lang="en-US"/>
        </a:p>
      </dgm:t>
    </dgm:pt>
    <dgm:pt modelId="{D89DB10F-E3E5-4852-8AA7-075E49086255}" type="pres">
      <dgm:prSet presAssocID="{6340DF94-E86A-4222-844D-9652ABD4840D}" presName="circleA" presStyleLbl="node1" presStyleIdx="0" presStyleCnt="5" custLinFactNeighborX="17997"/>
      <dgm:spPr/>
    </dgm:pt>
    <dgm:pt modelId="{E5ACBD6E-6926-49CE-B644-9AC93015FA3F}" type="pres">
      <dgm:prSet presAssocID="{6340DF94-E86A-4222-844D-9652ABD4840D}" presName="spaceA" presStyleCnt="0"/>
      <dgm:spPr/>
    </dgm:pt>
    <dgm:pt modelId="{D979234D-0809-4663-8563-C4FC68501009}" type="pres">
      <dgm:prSet presAssocID="{01525DE5-C928-423E-84FE-9BCBB0360FF4}" presName="space" presStyleCnt="0"/>
      <dgm:spPr/>
    </dgm:pt>
    <dgm:pt modelId="{7810E1BE-6F83-40D9-8DD0-2951669402DE}" type="pres">
      <dgm:prSet presAssocID="{8B826FDB-87FB-4E4A-B76B-53B9A804CEFE}" presName="compositeB" presStyleCnt="0"/>
      <dgm:spPr/>
    </dgm:pt>
    <dgm:pt modelId="{C9715DFD-5688-467D-9E5E-20CEC2026912}" type="pres">
      <dgm:prSet presAssocID="{8B826FDB-87FB-4E4A-B76B-53B9A804CEFE}" presName="textB" presStyleLbl="revTx" presStyleIdx="1" presStyleCnt="5" custScaleX="179523" custLinFactNeighborX="1072">
        <dgm:presLayoutVars>
          <dgm:bulletEnabled val="1"/>
        </dgm:presLayoutVars>
      </dgm:prSet>
      <dgm:spPr/>
      <dgm:t>
        <a:bodyPr/>
        <a:lstStyle/>
        <a:p>
          <a:endParaRPr lang="en-US"/>
        </a:p>
      </dgm:t>
    </dgm:pt>
    <dgm:pt modelId="{D6862979-7F57-4A10-B593-B9D276A3D670}" type="pres">
      <dgm:prSet presAssocID="{8B826FDB-87FB-4E4A-B76B-53B9A804CEFE}" presName="circleB" presStyleLbl="node1" presStyleIdx="1" presStyleCnt="5"/>
      <dgm:spPr/>
    </dgm:pt>
    <dgm:pt modelId="{853E9B35-DFA2-458F-9C4E-0BE5EDCDD961}" type="pres">
      <dgm:prSet presAssocID="{8B826FDB-87FB-4E4A-B76B-53B9A804CEFE}" presName="spaceB" presStyleCnt="0"/>
      <dgm:spPr/>
    </dgm:pt>
    <dgm:pt modelId="{9391A793-0074-4C54-A82C-3E2F97B0B8FE}" type="pres">
      <dgm:prSet presAssocID="{17CCBD49-F036-4ECA-A96B-05AA5DF25C28}" presName="space" presStyleCnt="0"/>
      <dgm:spPr/>
    </dgm:pt>
    <dgm:pt modelId="{A43932D5-B426-4678-A80B-103A6DA27122}" type="pres">
      <dgm:prSet presAssocID="{33E29FF1-69B6-4110-ABC8-6A6781323A62}" presName="compositeA" presStyleCnt="0"/>
      <dgm:spPr/>
    </dgm:pt>
    <dgm:pt modelId="{1507F5B6-62AF-47B7-8E48-3FF6012CB8A1}" type="pres">
      <dgm:prSet presAssocID="{33E29FF1-69B6-4110-ABC8-6A6781323A62}" presName="textA" presStyleLbl="revTx" presStyleIdx="2" presStyleCnt="5" custScaleX="180311">
        <dgm:presLayoutVars>
          <dgm:bulletEnabled val="1"/>
        </dgm:presLayoutVars>
      </dgm:prSet>
      <dgm:spPr/>
      <dgm:t>
        <a:bodyPr/>
        <a:lstStyle/>
        <a:p>
          <a:endParaRPr lang="en-US"/>
        </a:p>
      </dgm:t>
    </dgm:pt>
    <dgm:pt modelId="{D31B9DA6-F787-49DD-8903-DA9E33A3DE4C}" type="pres">
      <dgm:prSet presAssocID="{33E29FF1-69B6-4110-ABC8-6A6781323A62}" presName="circleA" presStyleLbl="node1" presStyleIdx="2" presStyleCnt="5"/>
      <dgm:spPr/>
    </dgm:pt>
    <dgm:pt modelId="{69089583-4EA6-410C-BB97-559AE1A82748}" type="pres">
      <dgm:prSet presAssocID="{33E29FF1-69B6-4110-ABC8-6A6781323A62}" presName="spaceA" presStyleCnt="0"/>
      <dgm:spPr/>
    </dgm:pt>
    <dgm:pt modelId="{75B2D686-19A4-4722-B56A-A6E341D60E7E}" type="pres">
      <dgm:prSet presAssocID="{71305C52-C564-447B-B848-D38C77672E4F}" presName="space" presStyleCnt="0"/>
      <dgm:spPr/>
    </dgm:pt>
    <dgm:pt modelId="{C2E94BCE-E1C7-4283-9D4D-42467DCD298C}" type="pres">
      <dgm:prSet presAssocID="{14BC2AF0-DB42-4796-BA6C-D4AC22328CE3}" presName="compositeB" presStyleCnt="0"/>
      <dgm:spPr/>
    </dgm:pt>
    <dgm:pt modelId="{D9BDAEC0-8DE6-4B34-9ADF-81B9255A2B08}" type="pres">
      <dgm:prSet presAssocID="{14BC2AF0-DB42-4796-BA6C-D4AC22328CE3}" presName="textB" presStyleLbl="revTx" presStyleIdx="3" presStyleCnt="5" custScaleX="209905" custLinFactNeighborX="1104" custLinFactNeighborY="1568">
        <dgm:presLayoutVars>
          <dgm:bulletEnabled val="1"/>
        </dgm:presLayoutVars>
      </dgm:prSet>
      <dgm:spPr/>
      <dgm:t>
        <a:bodyPr/>
        <a:lstStyle/>
        <a:p>
          <a:endParaRPr lang="en-US"/>
        </a:p>
      </dgm:t>
    </dgm:pt>
    <dgm:pt modelId="{FD83EADC-B060-4BEC-833B-D51E0D33DDBD}" type="pres">
      <dgm:prSet presAssocID="{14BC2AF0-DB42-4796-BA6C-D4AC22328CE3}" presName="circleB" presStyleLbl="node1" presStyleIdx="3" presStyleCnt="5"/>
      <dgm:spPr/>
    </dgm:pt>
    <dgm:pt modelId="{73B7374B-0B1E-402A-A56D-4AED74800615}" type="pres">
      <dgm:prSet presAssocID="{14BC2AF0-DB42-4796-BA6C-D4AC22328CE3}" presName="spaceB" presStyleCnt="0"/>
      <dgm:spPr/>
    </dgm:pt>
    <dgm:pt modelId="{910300D6-866D-4214-B4C7-7CC2915A6855}" type="pres">
      <dgm:prSet presAssocID="{8E773059-A5DD-4545-86B3-F37891C6AB52}" presName="space" presStyleCnt="0"/>
      <dgm:spPr/>
    </dgm:pt>
    <dgm:pt modelId="{4C36F9D5-1821-4183-8E19-D6621E52B2DA}" type="pres">
      <dgm:prSet presAssocID="{CC852C7B-A016-4B63-AF6C-35CD1C6A9179}" presName="compositeA" presStyleCnt="0"/>
      <dgm:spPr/>
    </dgm:pt>
    <dgm:pt modelId="{F5BE8B36-39AB-4362-BA6E-47F13A79F350}" type="pres">
      <dgm:prSet presAssocID="{CC852C7B-A016-4B63-AF6C-35CD1C6A9179}" presName="textA" presStyleLbl="revTx" presStyleIdx="4" presStyleCnt="5" custScaleX="171358" custLinFactNeighborX="-8078">
        <dgm:presLayoutVars>
          <dgm:bulletEnabled val="1"/>
        </dgm:presLayoutVars>
      </dgm:prSet>
      <dgm:spPr/>
      <dgm:t>
        <a:bodyPr/>
        <a:lstStyle/>
        <a:p>
          <a:endParaRPr lang="en-US"/>
        </a:p>
      </dgm:t>
    </dgm:pt>
    <dgm:pt modelId="{34F6A0F7-8AB1-4D8E-9EB2-58A69F72D8D0}" type="pres">
      <dgm:prSet presAssocID="{CC852C7B-A016-4B63-AF6C-35CD1C6A9179}" presName="circleA" presStyleLbl="node1" presStyleIdx="4" presStyleCnt="5"/>
      <dgm:spPr/>
    </dgm:pt>
    <dgm:pt modelId="{0B532932-91AD-4F4A-BC44-C06D268E399E}" type="pres">
      <dgm:prSet presAssocID="{CC852C7B-A016-4B63-AF6C-35CD1C6A9179}" presName="spaceA" presStyleCnt="0"/>
      <dgm:spPr/>
    </dgm:pt>
  </dgm:ptLst>
  <dgm:cxnLst>
    <dgm:cxn modelId="{CBC4C7A4-08BC-4A38-9FBE-688059675606}" type="presOf" srcId="{CC852C7B-A016-4B63-AF6C-35CD1C6A9179}" destId="{F5BE8B36-39AB-4362-BA6E-47F13A79F350}" srcOrd="0" destOrd="0" presId="urn:microsoft.com/office/officeart/2005/8/layout/hProcess11"/>
    <dgm:cxn modelId="{9234D537-5F9A-4C0D-9DF4-A1D7738C7A03}" type="presOf" srcId="{33E29FF1-69B6-4110-ABC8-6A6781323A62}" destId="{1507F5B6-62AF-47B7-8E48-3FF6012CB8A1}" srcOrd="0" destOrd="0" presId="urn:microsoft.com/office/officeart/2005/8/layout/hProcess11"/>
    <dgm:cxn modelId="{F17DE481-8341-4E48-9A49-5CFBC88B013E}" type="presOf" srcId="{8B826FDB-87FB-4E4A-B76B-53B9A804CEFE}" destId="{C9715DFD-5688-467D-9E5E-20CEC2026912}" srcOrd="0" destOrd="0" presId="urn:microsoft.com/office/officeart/2005/8/layout/hProcess11"/>
    <dgm:cxn modelId="{99FDD8B6-4064-455C-8F46-6A91DA93AAF1}" type="presOf" srcId="{6340DF94-E86A-4222-844D-9652ABD4840D}" destId="{F2EE4E5F-2E95-4131-8EE6-5DAB781018C7}" srcOrd="0" destOrd="0" presId="urn:microsoft.com/office/officeart/2005/8/layout/hProcess11"/>
    <dgm:cxn modelId="{8ACBCD47-AF0A-4578-98B3-C84EE32A6B30}" type="presOf" srcId="{996223C6-701A-4424-A189-578C15385026}" destId="{AB48D645-8F36-4E8B-9B67-54BDF2064078}" srcOrd="0" destOrd="0" presId="urn:microsoft.com/office/officeart/2005/8/layout/hProcess11"/>
    <dgm:cxn modelId="{244FCF71-41BB-4404-A54B-374D8597C119}" srcId="{996223C6-701A-4424-A189-578C15385026}" destId="{CC852C7B-A016-4B63-AF6C-35CD1C6A9179}" srcOrd="4" destOrd="0" parTransId="{B6147C58-C643-4B87-BB10-9FF48FC8A229}" sibTransId="{F135AC60-EB53-4F2E-81AF-2C9BDA43EB85}"/>
    <dgm:cxn modelId="{ACB07F8D-CFF6-449C-A912-F484EC175EAA}" type="presOf" srcId="{14BC2AF0-DB42-4796-BA6C-D4AC22328CE3}" destId="{D9BDAEC0-8DE6-4B34-9ADF-81B9255A2B08}" srcOrd="0" destOrd="0" presId="urn:microsoft.com/office/officeart/2005/8/layout/hProcess11"/>
    <dgm:cxn modelId="{36C2DD82-D21D-487F-B770-160D9F33C4CB}" srcId="{996223C6-701A-4424-A189-578C15385026}" destId="{6340DF94-E86A-4222-844D-9652ABD4840D}" srcOrd="0" destOrd="0" parTransId="{19B5BD2E-677A-40BD-A308-E29C0D6DC25F}" sibTransId="{01525DE5-C928-423E-84FE-9BCBB0360FF4}"/>
    <dgm:cxn modelId="{33731CA7-008E-43D9-B30A-F60040508C4C}" srcId="{996223C6-701A-4424-A189-578C15385026}" destId="{33E29FF1-69B6-4110-ABC8-6A6781323A62}" srcOrd="2" destOrd="0" parTransId="{48674056-8655-405A-A61A-3B2588592D6C}" sibTransId="{71305C52-C564-447B-B848-D38C77672E4F}"/>
    <dgm:cxn modelId="{2755351C-229F-4D88-87D7-F8FA31EC8BAB}" srcId="{996223C6-701A-4424-A189-578C15385026}" destId="{14BC2AF0-DB42-4796-BA6C-D4AC22328CE3}" srcOrd="3" destOrd="0" parTransId="{9490493B-1DF6-4D3A-BC27-0C512B2B0BDE}" sibTransId="{8E773059-A5DD-4545-86B3-F37891C6AB52}"/>
    <dgm:cxn modelId="{5C4112D1-AFE3-4B4D-8B43-8209E06D2E58}" srcId="{996223C6-701A-4424-A189-578C15385026}" destId="{8B826FDB-87FB-4E4A-B76B-53B9A804CEFE}" srcOrd="1" destOrd="0" parTransId="{24C2A67D-CFB9-4D2B-888C-B44901051E67}" sibTransId="{17CCBD49-F036-4ECA-A96B-05AA5DF25C28}"/>
    <dgm:cxn modelId="{EDDC9221-FEFC-4A16-9C32-60BDAFA20107}" type="presParOf" srcId="{AB48D645-8F36-4E8B-9B67-54BDF2064078}" destId="{F2BD52D8-2EF1-4558-9154-F6EDDBAC9EC1}" srcOrd="0" destOrd="0" presId="urn:microsoft.com/office/officeart/2005/8/layout/hProcess11"/>
    <dgm:cxn modelId="{F8008C4B-D96B-49DA-BE96-F97B7C693228}" type="presParOf" srcId="{AB48D645-8F36-4E8B-9B67-54BDF2064078}" destId="{9EF676E3-BEFB-4D0D-8BB1-66BD15F375B7}" srcOrd="1" destOrd="0" presId="urn:microsoft.com/office/officeart/2005/8/layout/hProcess11"/>
    <dgm:cxn modelId="{55A37F18-513B-4418-8317-DA6C643B7111}" type="presParOf" srcId="{9EF676E3-BEFB-4D0D-8BB1-66BD15F375B7}" destId="{5E7EBA88-3ADC-4723-A701-736389E0A1CC}" srcOrd="0" destOrd="0" presId="urn:microsoft.com/office/officeart/2005/8/layout/hProcess11"/>
    <dgm:cxn modelId="{F97538A3-584A-4EDD-B212-410BC3EFAD6F}" type="presParOf" srcId="{5E7EBA88-3ADC-4723-A701-736389E0A1CC}" destId="{F2EE4E5F-2E95-4131-8EE6-5DAB781018C7}" srcOrd="0" destOrd="0" presId="urn:microsoft.com/office/officeart/2005/8/layout/hProcess11"/>
    <dgm:cxn modelId="{1D6964FD-978E-453A-8147-76DEF611D61A}" type="presParOf" srcId="{5E7EBA88-3ADC-4723-A701-736389E0A1CC}" destId="{D89DB10F-E3E5-4852-8AA7-075E49086255}" srcOrd="1" destOrd="0" presId="urn:microsoft.com/office/officeart/2005/8/layout/hProcess11"/>
    <dgm:cxn modelId="{865F2AB4-B185-434C-A269-E33FEEC2728F}" type="presParOf" srcId="{5E7EBA88-3ADC-4723-A701-736389E0A1CC}" destId="{E5ACBD6E-6926-49CE-B644-9AC93015FA3F}" srcOrd="2" destOrd="0" presId="urn:microsoft.com/office/officeart/2005/8/layout/hProcess11"/>
    <dgm:cxn modelId="{4A2B7B1A-BBD1-4FF5-8B8F-ADA2C6CD7C77}" type="presParOf" srcId="{9EF676E3-BEFB-4D0D-8BB1-66BD15F375B7}" destId="{D979234D-0809-4663-8563-C4FC68501009}" srcOrd="1" destOrd="0" presId="urn:microsoft.com/office/officeart/2005/8/layout/hProcess11"/>
    <dgm:cxn modelId="{C7CBCCF1-3D90-4669-BCD9-3BDEEBBF33E7}" type="presParOf" srcId="{9EF676E3-BEFB-4D0D-8BB1-66BD15F375B7}" destId="{7810E1BE-6F83-40D9-8DD0-2951669402DE}" srcOrd="2" destOrd="0" presId="urn:microsoft.com/office/officeart/2005/8/layout/hProcess11"/>
    <dgm:cxn modelId="{91AB2C99-9A72-49A3-9EA2-65F2C80CB27D}" type="presParOf" srcId="{7810E1BE-6F83-40D9-8DD0-2951669402DE}" destId="{C9715DFD-5688-467D-9E5E-20CEC2026912}" srcOrd="0" destOrd="0" presId="urn:microsoft.com/office/officeart/2005/8/layout/hProcess11"/>
    <dgm:cxn modelId="{E85B6DFC-09B1-46C0-9932-7796A6AB2F4D}" type="presParOf" srcId="{7810E1BE-6F83-40D9-8DD0-2951669402DE}" destId="{D6862979-7F57-4A10-B593-B9D276A3D670}" srcOrd="1" destOrd="0" presId="urn:microsoft.com/office/officeart/2005/8/layout/hProcess11"/>
    <dgm:cxn modelId="{1AECD09D-0DCC-44B6-87C5-FBAE917D2092}" type="presParOf" srcId="{7810E1BE-6F83-40D9-8DD0-2951669402DE}" destId="{853E9B35-DFA2-458F-9C4E-0BE5EDCDD961}" srcOrd="2" destOrd="0" presId="urn:microsoft.com/office/officeart/2005/8/layout/hProcess11"/>
    <dgm:cxn modelId="{1C63DCF2-CCD3-4A25-B6EF-598791DA8F7B}" type="presParOf" srcId="{9EF676E3-BEFB-4D0D-8BB1-66BD15F375B7}" destId="{9391A793-0074-4C54-A82C-3E2F97B0B8FE}" srcOrd="3" destOrd="0" presId="urn:microsoft.com/office/officeart/2005/8/layout/hProcess11"/>
    <dgm:cxn modelId="{B0589120-7A21-465A-9883-15D8E81D51CA}" type="presParOf" srcId="{9EF676E3-BEFB-4D0D-8BB1-66BD15F375B7}" destId="{A43932D5-B426-4678-A80B-103A6DA27122}" srcOrd="4" destOrd="0" presId="urn:microsoft.com/office/officeart/2005/8/layout/hProcess11"/>
    <dgm:cxn modelId="{687E9D97-C23F-4E25-A7B8-0B7052F6C485}" type="presParOf" srcId="{A43932D5-B426-4678-A80B-103A6DA27122}" destId="{1507F5B6-62AF-47B7-8E48-3FF6012CB8A1}" srcOrd="0" destOrd="0" presId="urn:microsoft.com/office/officeart/2005/8/layout/hProcess11"/>
    <dgm:cxn modelId="{025D896D-ECDE-476C-AFEC-F94ADC8A295C}" type="presParOf" srcId="{A43932D5-B426-4678-A80B-103A6DA27122}" destId="{D31B9DA6-F787-49DD-8903-DA9E33A3DE4C}" srcOrd="1" destOrd="0" presId="urn:microsoft.com/office/officeart/2005/8/layout/hProcess11"/>
    <dgm:cxn modelId="{8EE7A503-1BEB-460B-87F6-8A4A7D5941B0}" type="presParOf" srcId="{A43932D5-B426-4678-A80B-103A6DA27122}" destId="{69089583-4EA6-410C-BB97-559AE1A82748}" srcOrd="2" destOrd="0" presId="urn:microsoft.com/office/officeart/2005/8/layout/hProcess11"/>
    <dgm:cxn modelId="{6FE77948-987B-4909-8896-FA33EAD5D79A}" type="presParOf" srcId="{9EF676E3-BEFB-4D0D-8BB1-66BD15F375B7}" destId="{75B2D686-19A4-4722-B56A-A6E341D60E7E}" srcOrd="5" destOrd="0" presId="urn:microsoft.com/office/officeart/2005/8/layout/hProcess11"/>
    <dgm:cxn modelId="{AFCE0BA8-8B5A-4681-9689-5D079A546CE1}" type="presParOf" srcId="{9EF676E3-BEFB-4D0D-8BB1-66BD15F375B7}" destId="{C2E94BCE-E1C7-4283-9D4D-42467DCD298C}" srcOrd="6" destOrd="0" presId="urn:microsoft.com/office/officeart/2005/8/layout/hProcess11"/>
    <dgm:cxn modelId="{1065DA34-C321-44C6-84C7-ADB414B20507}" type="presParOf" srcId="{C2E94BCE-E1C7-4283-9D4D-42467DCD298C}" destId="{D9BDAEC0-8DE6-4B34-9ADF-81B9255A2B08}" srcOrd="0" destOrd="0" presId="urn:microsoft.com/office/officeart/2005/8/layout/hProcess11"/>
    <dgm:cxn modelId="{DB205446-EA44-4030-B596-9ACBBACA5E47}" type="presParOf" srcId="{C2E94BCE-E1C7-4283-9D4D-42467DCD298C}" destId="{FD83EADC-B060-4BEC-833B-D51E0D33DDBD}" srcOrd="1" destOrd="0" presId="urn:microsoft.com/office/officeart/2005/8/layout/hProcess11"/>
    <dgm:cxn modelId="{B508C344-8618-4F27-B575-9BA79B0F02B1}" type="presParOf" srcId="{C2E94BCE-E1C7-4283-9D4D-42467DCD298C}" destId="{73B7374B-0B1E-402A-A56D-4AED74800615}" srcOrd="2" destOrd="0" presId="urn:microsoft.com/office/officeart/2005/8/layout/hProcess11"/>
    <dgm:cxn modelId="{C8084E20-9AC5-4AF8-ACA7-705D0BFE02D2}" type="presParOf" srcId="{9EF676E3-BEFB-4D0D-8BB1-66BD15F375B7}" destId="{910300D6-866D-4214-B4C7-7CC2915A6855}" srcOrd="7" destOrd="0" presId="urn:microsoft.com/office/officeart/2005/8/layout/hProcess11"/>
    <dgm:cxn modelId="{21519877-B7A1-4384-9182-97BB91A3F49A}" type="presParOf" srcId="{9EF676E3-BEFB-4D0D-8BB1-66BD15F375B7}" destId="{4C36F9D5-1821-4183-8E19-D6621E52B2DA}" srcOrd="8" destOrd="0" presId="urn:microsoft.com/office/officeart/2005/8/layout/hProcess11"/>
    <dgm:cxn modelId="{59280385-8C25-41B4-B1A3-8508F1E6EE6E}" type="presParOf" srcId="{4C36F9D5-1821-4183-8E19-D6621E52B2DA}" destId="{F5BE8B36-39AB-4362-BA6E-47F13A79F350}" srcOrd="0" destOrd="0" presId="urn:microsoft.com/office/officeart/2005/8/layout/hProcess11"/>
    <dgm:cxn modelId="{7934E69C-FFD9-4333-8694-018CB8B38DE3}" type="presParOf" srcId="{4C36F9D5-1821-4183-8E19-D6621E52B2DA}" destId="{34F6A0F7-8AB1-4D8E-9EB2-58A69F72D8D0}" srcOrd="1" destOrd="0" presId="urn:microsoft.com/office/officeart/2005/8/layout/hProcess11"/>
    <dgm:cxn modelId="{6B90A857-80A3-4D0F-995A-09CECA28018A}" type="presParOf" srcId="{4C36F9D5-1821-4183-8E19-D6621E52B2DA}" destId="{0B532932-91AD-4F4A-BC44-C06D268E399E}"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1CA906-B932-44E8-AD02-6C27C785E5A7}" type="doc">
      <dgm:prSet loTypeId="urn:microsoft.com/office/officeart/2005/8/layout/hList3" loCatId="list" qsTypeId="urn:microsoft.com/office/officeart/2005/8/quickstyle/simple1" qsCatId="simple" csTypeId="urn:microsoft.com/office/officeart/2005/8/colors/accent3_2" csCatId="accent3" phldr="1"/>
      <dgm:spPr/>
      <dgm:t>
        <a:bodyPr/>
        <a:lstStyle/>
        <a:p>
          <a:endParaRPr lang="en-US"/>
        </a:p>
      </dgm:t>
    </dgm:pt>
    <dgm:pt modelId="{0E6ACAE4-BC5E-4BB8-9C02-D014FC77E3EB}">
      <dgm:prSet phldrT="[Text]"/>
      <dgm:spPr/>
      <dgm:t>
        <a:bodyPr/>
        <a:lstStyle/>
        <a:p>
          <a:r>
            <a:rPr lang="en-US" dirty="0" smtClean="0">
              <a:latin typeface="Lato" panose="020B0604020202020204" charset="0"/>
            </a:rPr>
            <a:t>Non-Restrictive Application Plans</a:t>
          </a:r>
          <a:endParaRPr lang="en-US" dirty="0">
            <a:latin typeface="Lato" panose="020B0604020202020204" charset="0"/>
          </a:endParaRPr>
        </a:p>
      </dgm:t>
    </dgm:pt>
    <dgm:pt modelId="{E91B5A9E-A381-43F1-9C9C-E739DDE9C62E}" type="parTrans" cxnId="{A6732EA9-33C5-40FC-ACD8-0E11FFC57EA7}">
      <dgm:prSet/>
      <dgm:spPr/>
      <dgm:t>
        <a:bodyPr/>
        <a:lstStyle/>
        <a:p>
          <a:endParaRPr lang="en-US"/>
        </a:p>
      </dgm:t>
    </dgm:pt>
    <dgm:pt modelId="{E1B0F906-8B32-4F0D-9295-7CBAEAF04E1E}" type="sibTrans" cxnId="{A6732EA9-33C5-40FC-ACD8-0E11FFC57EA7}">
      <dgm:prSet/>
      <dgm:spPr/>
      <dgm:t>
        <a:bodyPr/>
        <a:lstStyle/>
        <a:p>
          <a:endParaRPr lang="en-US"/>
        </a:p>
      </dgm:t>
    </dgm:pt>
    <dgm:pt modelId="{B10DA2CA-6ADB-4B95-9A05-69C84CF322C2}">
      <dgm:prSet phldrT="[Text]"/>
      <dgm:spPr/>
      <dgm:t>
        <a:bodyPr/>
        <a:lstStyle/>
        <a:p>
          <a:endParaRPr lang="en-US" dirty="0" smtClean="0"/>
        </a:p>
        <a:p>
          <a:r>
            <a:rPr lang="en-US" b="1" dirty="0" smtClean="0">
              <a:latin typeface="Lato" panose="020B0604020202020204" charset="0"/>
            </a:rPr>
            <a:t>REGULAR DECISION</a:t>
          </a:r>
          <a:endParaRPr lang="en-US" b="1" u="sng" dirty="0" smtClean="0">
            <a:latin typeface="Lato" panose="020B0604020202020204" charset="0"/>
          </a:endParaRPr>
        </a:p>
        <a:p>
          <a:r>
            <a:rPr lang="en-US" dirty="0" smtClean="0">
              <a:latin typeface="Lato" panose="020B0604020202020204" charset="0"/>
            </a:rPr>
            <a:t>Students submit an application by a specified date and receive a decision in a clearly stated period of time.	</a:t>
          </a:r>
          <a:endParaRPr lang="en-US" dirty="0">
            <a:latin typeface="Lato" panose="020B0604020202020204" charset="0"/>
          </a:endParaRPr>
        </a:p>
      </dgm:t>
    </dgm:pt>
    <dgm:pt modelId="{9642984C-1879-4A7D-A9BB-EEB353F49B20}" type="parTrans" cxnId="{E75E9DC3-4AE5-417B-8F17-F69B99EE82A5}">
      <dgm:prSet/>
      <dgm:spPr/>
      <dgm:t>
        <a:bodyPr/>
        <a:lstStyle/>
        <a:p>
          <a:endParaRPr lang="en-US"/>
        </a:p>
      </dgm:t>
    </dgm:pt>
    <dgm:pt modelId="{B012F78B-AAFF-4766-AEBA-A619FE58E46D}" type="sibTrans" cxnId="{E75E9DC3-4AE5-417B-8F17-F69B99EE82A5}">
      <dgm:prSet/>
      <dgm:spPr/>
      <dgm:t>
        <a:bodyPr/>
        <a:lstStyle/>
        <a:p>
          <a:endParaRPr lang="en-US"/>
        </a:p>
      </dgm:t>
    </dgm:pt>
    <dgm:pt modelId="{A83A1080-5C7E-40CF-BF42-6E4FB08978B8}">
      <dgm:prSet phldrT="[Text]"/>
      <dgm:spPr/>
      <dgm:t>
        <a:bodyPr/>
        <a:lstStyle/>
        <a:p>
          <a:r>
            <a:rPr lang="en-US" b="1" dirty="0" smtClean="0">
              <a:latin typeface="Lato" panose="020B0604020202020204" charset="0"/>
            </a:rPr>
            <a:t>ROLLING DECISION</a:t>
          </a:r>
        </a:p>
        <a:p>
          <a:r>
            <a:rPr lang="en-US" dirty="0" smtClean="0">
              <a:latin typeface="Lato" panose="020B0604020202020204" charset="0"/>
            </a:rPr>
            <a:t>Institutions review applications as they are submitted and render admissions decisions throughout the admission cycle.</a:t>
          </a:r>
          <a:endParaRPr lang="en-US" dirty="0">
            <a:latin typeface="Lato" panose="020B0604020202020204" charset="0"/>
          </a:endParaRPr>
        </a:p>
      </dgm:t>
    </dgm:pt>
    <dgm:pt modelId="{D90D449A-FEE9-4883-8963-E26302AA3E77}" type="parTrans" cxnId="{964E888F-59DE-4737-BACA-1E9F1EA13B0E}">
      <dgm:prSet/>
      <dgm:spPr/>
      <dgm:t>
        <a:bodyPr/>
        <a:lstStyle/>
        <a:p>
          <a:endParaRPr lang="en-US"/>
        </a:p>
      </dgm:t>
    </dgm:pt>
    <dgm:pt modelId="{D93E5870-DA55-46B1-9ADE-E8967D88ADDF}" type="sibTrans" cxnId="{964E888F-59DE-4737-BACA-1E9F1EA13B0E}">
      <dgm:prSet/>
      <dgm:spPr/>
      <dgm:t>
        <a:bodyPr/>
        <a:lstStyle/>
        <a:p>
          <a:endParaRPr lang="en-US"/>
        </a:p>
      </dgm:t>
    </dgm:pt>
    <dgm:pt modelId="{0DA477CD-5E03-4960-A543-BCB7110C010E}">
      <dgm:prSet phldrT="[Text]"/>
      <dgm:spPr/>
      <dgm:t>
        <a:bodyPr/>
        <a:lstStyle/>
        <a:p>
          <a:r>
            <a:rPr lang="en-US" b="1" dirty="0" smtClean="0">
              <a:latin typeface="Lato" panose="020B0604020202020204" charset="0"/>
            </a:rPr>
            <a:t>EARLY ACTION</a:t>
          </a:r>
        </a:p>
        <a:p>
          <a:r>
            <a:rPr lang="en-US" dirty="0" smtClean="0">
              <a:latin typeface="Lato" panose="020B0604020202020204" charset="0"/>
            </a:rPr>
            <a:t>Students apply early and receive a decision well in advance of the institution’s regular response date.</a:t>
          </a:r>
          <a:endParaRPr lang="en-US" dirty="0">
            <a:latin typeface="Lato" panose="020B0604020202020204" charset="0"/>
          </a:endParaRPr>
        </a:p>
      </dgm:t>
    </dgm:pt>
    <dgm:pt modelId="{ECA0A72F-401E-422A-AE89-E16C217F071B}" type="parTrans" cxnId="{32204E24-2747-4F09-9759-2628E8C3DA43}">
      <dgm:prSet/>
      <dgm:spPr/>
      <dgm:t>
        <a:bodyPr/>
        <a:lstStyle/>
        <a:p>
          <a:endParaRPr lang="en-US"/>
        </a:p>
      </dgm:t>
    </dgm:pt>
    <dgm:pt modelId="{3035AA2D-8856-4738-8860-4439A05EA050}" type="sibTrans" cxnId="{32204E24-2747-4F09-9759-2628E8C3DA43}">
      <dgm:prSet/>
      <dgm:spPr/>
      <dgm:t>
        <a:bodyPr/>
        <a:lstStyle/>
        <a:p>
          <a:endParaRPr lang="en-US"/>
        </a:p>
      </dgm:t>
    </dgm:pt>
    <dgm:pt modelId="{8F24FC94-1858-4E53-8D4C-A716ED2C7BAA}" type="pres">
      <dgm:prSet presAssocID="{7F1CA906-B932-44E8-AD02-6C27C785E5A7}" presName="composite" presStyleCnt="0">
        <dgm:presLayoutVars>
          <dgm:chMax val="1"/>
          <dgm:dir/>
          <dgm:resizeHandles val="exact"/>
        </dgm:presLayoutVars>
      </dgm:prSet>
      <dgm:spPr/>
      <dgm:t>
        <a:bodyPr/>
        <a:lstStyle/>
        <a:p>
          <a:endParaRPr lang="en-US"/>
        </a:p>
      </dgm:t>
    </dgm:pt>
    <dgm:pt modelId="{2E5FDA96-A801-42A2-96D2-CC1E5FC57C7C}" type="pres">
      <dgm:prSet presAssocID="{0E6ACAE4-BC5E-4BB8-9C02-D014FC77E3EB}" presName="roof" presStyleLbl="dkBgShp" presStyleIdx="0" presStyleCnt="2" custLinFactNeighborY="-863"/>
      <dgm:spPr/>
      <dgm:t>
        <a:bodyPr/>
        <a:lstStyle/>
        <a:p>
          <a:endParaRPr lang="en-US"/>
        </a:p>
      </dgm:t>
    </dgm:pt>
    <dgm:pt modelId="{D1EAC83B-26CE-46AA-9811-0583095EF0C9}" type="pres">
      <dgm:prSet presAssocID="{0E6ACAE4-BC5E-4BB8-9C02-D014FC77E3EB}" presName="pillars" presStyleCnt="0"/>
      <dgm:spPr/>
    </dgm:pt>
    <dgm:pt modelId="{CF364283-6BB2-4DC2-B242-074677CF76DF}" type="pres">
      <dgm:prSet presAssocID="{0E6ACAE4-BC5E-4BB8-9C02-D014FC77E3EB}" presName="pillar1" presStyleLbl="node1" presStyleIdx="0" presStyleCnt="3">
        <dgm:presLayoutVars>
          <dgm:bulletEnabled val="1"/>
        </dgm:presLayoutVars>
      </dgm:prSet>
      <dgm:spPr/>
      <dgm:t>
        <a:bodyPr/>
        <a:lstStyle/>
        <a:p>
          <a:endParaRPr lang="en-US"/>
        </a:p>
      </dgm:t>
    </dgm:pt>
    <dgm:pt modelId="{574D616A-4F78-4E54-9A8A-7E2C2BDFAFFE}" type="pres">
      <dgm:prSet presAssocID="{A83A1080-5C7E-40CF-BF42-6E4FB08978B8}" presName="pillarX" presStyleLbl="node1" presStyleIdx="1" presStyleCnt="3">
        <dgm:presLayoutVars>
          <dgm:bulletEnabled val="1"/>
        </dgm:presLayoutVars>
      </dgm:prSet>
      <dgm:spPr/>
      <dgm:t>
        <a:bodyPr/>
        <a:lstStyle/>
        <a:p>
          <a:endParaRPr lang="en-US"/>
        </a:p>
      </dgm:t>
    </dgm:pt>
    <dgm:pt modelId="{CDB22BBA-070E-4131-8594-1BEB3074CECE}" type="pres">
      <dgm:prSet presAssocID="{0DA477CD-5E03-4960-A543-BCB7110C010E}" presName="pillarX" presStyleLbl="node1" presStyleIdx="2" presStyleCnt="3">
        <dgm:presLayoutVars>
          <dgm:bulletEnabled val="1"/>
        </dgm:presLayoutVars>
      </dgm:prSet>
      <dgm:spPr/>
      <dgm:t>
        <a:bodyPr/>
        <a:lstStyle/>
        <a:p>
          <a:endParaRPr lang="en-US"/>
        </a:p>
      </dgm:t>
    </dgm:pt>
    <dgm:pt modelId="{D3B9A1D6-ADB4-4395-B0C7-23F3E8635369}" type="pres">
      <dgm:prSet presAssocID="{0E6ACAE4-BC5E-4BB8-9C02-D014FC77E3EB}" presName="base" presStyleLbl="dkBgShp" presStyleIdx="1" presStyleCnt="2"/>
      <dgm:spPr/>
    </dgm:pt>
  </dgm:ptLst>
  <dgm:cxnLst>
    <dgm:cxn modelId="{E75E9DC3-4AE5-417B-8F17-F69B99EE82A5}" srcId="{0E6ACAE4-BC5E-4BB8-9C02-D014FC77E3EB}" destId="{B10DA2CA-6ADB-4B95-9A05-69C84CF322C2}" srcOrd="0" destOrd="0" parTransId="{9642984C-1879-4A7D-A9BB-EEB353F49B20}" sibTransId="{B012F78B-AAFF-4766-AEBA-A619FE58E46D}"/>
    <dgm:cxn modelId="{964E888F-59DE-4737-BACA-1E9F1EA13B0E}" srcId="{0E6ACAE4-BC5E-4BB8-9C02-D014FC77E3EB}" destId="{A83A1080-5C7E-40CF-BF42-6E4FB08978B8}" srcOrd="1" destOrd="0" parTransId="{D90D449A-FEE9-4883-8963-E26302AA3E77}" sibTransId="{D93E5870-DA55-46B1-9ADE-E8967D88ADDF}"/>
    <dgm:cxn modelId="{A60EA67D-8431-4BF1-B49A-39E09D18C04E}" type="presOf" srcId="{0DA477CD-5E03-4960-A543-BCB7110C010E}" destId="{CDB22BBA-070E-4131-8594-1BEB3074CECE}" srcOrd="0" destOrd="0" presId="urn:microsoft.com/office/officeart/2005/8/layout/hList3"/>
    <dgm:cxn modelId="{98174240-320D-4040-BD73-4478A53ED42B}" type="presOf" srcId="{B10DA2CA-6ADB-4B95-9A05-69C84CF322C2}" destId="{CF364283-6BB2-4DC2-B242-074677CF76DF}" srcOrd="0" destOrd="0" presId="urn:microsoft.com/office/officeart/2005/8/layout/hList3"/>
    <dgm:cxn modelId="{A6732EA9-33C5-40FC-ACD8-0E11FFC57EA7}" srcId="{7F1CA906-B932-44E8-AD02-6C27C785E5A7}" destId="{0E6ACAE4-BC5E-4BB8-9C02-D014FC77E3EB}" srcOrd="0" destOrd="0" parTransId="{E91B5A9E-A381-43F1-9C9C-E739DDE9C62E}" sibTransId="{E1B0F906-8B32-4F0D-9295-7CBAEAF04E1E}"/>
    <dgm:cxn modelId="{0234B3D0-61CF-4329-90A8-8BCE674A6CE8}" type="presOf" srcId="{7F1CA906-B932-44E8-AD02-6C27C785E5A7}" destId="{8F24FC94-1858-4E53-8D4C-A716ED2C7BAA}" srcOrd="0" destOrd="0" presId="urn:microsoft.com/office/officeart/2005/8/layout/hList3"/>
    <dgm:cxn modelId="{09C8EC86-1C66-4719-9299-1DCA119C2CC8}" type="presOf" srcId="{A83A1080-5C7E-40CF-BF42-6E4FB08978B8}" destId="{574D616A-4F78-4E54-9A8A-7E2C2BDFAFFE}" srcOrd="0" destOrd="0" presId="urn:microsoft.com/office/officeart/2005/8/layout/hList3"/>
    <dgm:cxn modelId="{99411BC8-0FED-4ACB-AA18-E45ED94327A2}" type="presOf" srcId="{0E6ACAE4-BC5E-4BB8-9C02-D014FC77E3EB}" destId="{2E5FDA96-A801-42A2-96D2-CC1E5FC57C7C}" srcOrd="0" destOrd="0" presId="urn:microsoft.com/office/officeart/2005/8/layout/hList3"/>
    <dgm:cxn modelId="{32204E24-2747-4F09-9759-2628E8C3DA43}" srcId="{0E6ACAE4-BC5E-4BB8-9C02-D014FC77E3EB}" destId="{0DA477CD-5E03-4960-A543-BCB7110C010E}" srcOrd="2" destOrd="0" parTransId="{ECA0A72F-401E-422A-AE89-E16C217F071B}" sibTransId="{3035AA2D-8856-4738-8860-4439A05EA050}"/>
    <dgm:cxn modelId="{FD772EF1-2D98-4065-B202-239010847218}" type="presParOf" srcId="{8F24FC94-1858-4E53-8D4C-A716ED2C7BAA}" destId="{2E5FDA96-A801-42A2-96D2-CC1E5FC57C7C}" srcOrd="0" destOrd="0" presId="urn:microsoft.com/office/officeart/2005/8/layout/hList3"/>
    <dgm:cxn modelId="{277B4E89-5A49-4A5A-9CD7-D7D6DE4896C3}" type="presParOf" srcId="{8F24FC94-1858-4E53-8D4C-A716ED2C7BAA}" destId="{D1EAC83B-26CE-46AA-9811-0583095EF0C9}" srcOrd="1" destOrd="0" presId="urn:microsoft.com/office/officeart/2005/8/layout/hList3"/>
    <dgm:cxn modelId="{43530503-7F41-4DF0-A6F7-1690B575D8B9}" type="presParOf" srcId="{D1EAC83B-26CE-46AA-9811-0583095EF0C9}" destId="{CF364283-6BB2-4DC2-B242-074677CF76DF}" srcOrd="0" destOrd="0" presId="urn:microsoft.com/office/officeart/2005/8/layout/hList3"/>
    <dgm:cxn modelId="{492420CE-BE9B-4894-B160-A609F054B7CA}" type="presParOf" srcId="{D1EAC83B-26CE-46AA-9811-0583095EF0C9}" destId="{574D616A-4F78-4E54-9A8A-7E2C2BDFAFFE}" srcOrd="1" destOrd="0" presId="urn:microsoft.com/office/officeart/2005/8/layout/hList3"/>
    <dgm:cxn modelId="{97F6D8F8-C296-4E95-ACCB-79DCC4C20621}" type="presParOf" srcId="{D1EAC83B-26CE-46AA-9811-0583095EF0C9}" destId="{CDB22BBA-070E-4131-8594-1BEB3074CECE}" srcOrd="2" destOrd="0" presId="urn:microsoft.com/office/officeart/2005/8/layout/hList3"/>
    <dgm:cxn modelId="{B6AC7B4E-F2F7-4E74-9E24-9D1C89996E64}" type="presParOf" srcId="{8F24FC94-1858-4E53-8D4C-A716ED2C7BAA}" destId="{D3B9A1D6-ADB4-4395-B0C7-23F3E8635369}"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AB3D0F-8700-429B-9E19-F0521FC4F4D6}"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B2487489-652B-4866-82D9-1C724CA0630A}">
      <dgm:prSet phldrT="[Text]"/>
      <dgm:spPr>
        <a:solidFill>
          <a:srgbClr val="FFC000"/>
        </a:solidFill>
      </dgm:spPr>
      <dgm:t>
        <a:bodyPr/>
        <a:lstStyle/>
        <a:p>
          <a:r>
            <a:rPr lang="en-US" dirty="0" smtClean="0">
              <a:latin typeface="Lato" panose="020B0604020202020204" charset="0"/>
            </a:rPr>
            <a:t>Restrictive Application Plans</a:t>
          </a:r>
          <a:endParaRPr lang="en-US" dirty="0">
            <a:latin typeface="Lato" panose="020B0604020202020204" charset="0"/>
          </a:endParaRPr>
        </a:p>
      </dgm:t>
    </dgm:pt>
    <dgm:pt modelId="{4530BD2C-08A2-4FC5-B325-E70E6E951DFF}" type="parTrans" cxnId="{34721DF0-0E83-4034-95C5-8DD685373642}">
      <dgm:prSet/>
      <dgm:spPr/>
      <dgm:t>
        <a:bodyPr/>
        <a:lstStyle/>
        <a:p>
          <a:endParaRPr lang="en-US"/>
        </a:p>
      </dgm:t>
    </dgm:pt>
    <dgm:pt modelId="{22FAE51D-A5D0-4CB8-9F71-B2AD502DAB60}" type="sibTrans" cxnId="{34721DF0-0E83-4034-95C5-8DD685373642}">
      <dgm:prSet/>
      <dgm:spPr/>
      <dgm:t>
        <a:bodyPr/>
        <a:lstStyle/>
        <a:p>
          <a:endParaRPr lang="en-US"/>
        </a:p>
      </dgm:t>
    </dgm:pt>
    <dgm:pt modelId="{2918C726-FC8E-4476-A9B7-8011F0766B24}">
      <dgm:prSet phldrT="[Text]"/>
      <dgm:spPr>
        <a:solidFill>
          <a:srgbClr val="FFC000"/>
        </a:solidFill>
      </dgm:spPr>
      <dgm:t>
        <a:bodyPr/>
        <a:lstStyle/>
        <a:p>
          <a:r>
            <a:rPr lang="en-US" b="1" dirty="0" smtClean="0">
              <a:latin typeface="Lato" panose="020B0604020202020204" charset="0"/>
            </a:rPr>
            <a:t>RESTRICTIVE EARLY ACTION (REA)</a:t>
          </a:r>
        </a:p>
        <a:p>
          <a:r>
            <a:rPr lang="en-US" dirty="0" smtClean="0">
              <a:latin typeface="Lato" panose="020B0604020202020204" charset="0"/>
            </a:rPr>
            <a:t>Students apply to an institution of preference and receive a decision early. They </a:t>
          </a:r>
          <a:r>
            <a:rPr lang="en-US" dirty="0" smtClean="0">
              <a:latin typeface="Lato" panose="020B0604020202020204" charset="0"/>
            </a:rPr>
            <a:t>may be restricted </a:t>
          </a:r>
          <a:r>
            <a:rPr lang="en-US" dirty="0" smtClean="0">
              <a:latin typeface="Lato" panose="020B0604020202020204" charset="0"/>
            </a:rPr>
            <a:t>from applying ED or EA or REA to other institutions. If offered enrollment, they have until May 1 to confirm.</a:t>
          </a:r>
          <a:endParaRPr lang="en-US" dirty="0">
            <a:latin typeface="Lato" panose="020B0604020202020204" charset="0"/>
          </a:endParaRPr>
        </a:p>
      </dgm:t>
    </dgm:pt>
    <dgm:pt modelId="{B0069EDA-C7F7-48D4-B302-0693B8D522D5}" type="parTrans" cxnId="{59E04D30-FC86-48EB-9E09-6F26BF51BBD8}">
      <dgm:prSet/>
      <dgm:spPr/>
      <dgm:t>
        <a:bodyPr/>
        <a:lstStyle/>
        <a:p>
          <a:endParaRPr lang="en-US"/>
        </a:p>
      </dgm:t>
    </dgm:pt>
    <dgm:pt modelId="{4E29B12E-6697-4061-8D2F-0B7F5E637A3C}" type="sibTrans" cxnId="{59E04D30-FC86-48EB-9E09-6F26BF51BBD8}">
      <dgm:prSet/>
      <dgm:spPr/>
      <dgm:t>
        <a:bodyPr/>
        <a:lstStyle/>
        <a:p>
          <a:endParaRPr lang="en-US"/>
        </a:p>
      </dgm:t>
    </dgm:pt>
    <dgm:pt modelId="{F9D30FA2-657E-4F3A-ACB0-6334A91DF073}">
      <dgm:prSet phldrT="[Text]"/>
      <dgm:spPr>
        <a:solidFill>
          <a:schemeClr val="tx1">
            <a:lumMod val="75000"/>
          </a:schemeClr>
        </a:solidFill>
      </dgm:spPr>
      <dgm:t>
        <a:bodyPr/>
        <a:lstStyle/>
        <a:p>
          <a:r>
            <a:rPr lang="en-US" b="1" dirty="0" smtClean="0">
              <a:latin typeface="Lato" panose="020B0604020202020204" charset="0"/>
            </a:rPr>
            <a:t>EARLY DECISION (ED)</a:t>
          </a:r>
        </a:p>
        <a:p>
          <a:r>
            <a:rPr lang="en-US" dirty="0" smtClean="0">
              <a:latin typeface="Lato" panose="020B0604020202020204" charset="0"/>
            </a:rPr>
            <a:t>Students make a commitment to a first-choice institution where, if admitted they definitely will enroll. The application deadline and decision deadline occur early.</a:t>
          </a:r>
          <a:endParaRPr lang="en-US" dirty="0">
            <a:latin typeface="Lato" panose="020B0604020202020204" charset="0"/>
          </a:endParaRPr>
        </a:p>
      </dgm:t>
    </dgm:pt>
    <dgm:pt modelId="{A2059090-7B42-4830-9062-1977A3F94AC2}" type="parTrans" cxnId="{D1905BE3-7690-4089-B844-91ECFB8ED0CF}">
      <dgm:prSet/>
      <dgm:spPr/>
      <dgm:t>
        <a:bodyPr/>
        <a:lstStyle/>
        <a:p>
          <a:endParaRPr lang="en-US"/>
        </a:p>
      </dgm:t>
    </dgm:pt>
    <dgm:pt modelId="{BFDE021E-2752-4F58-8A25-533BBB0F64EF}" type="sibTrans" cxnId="{D1905BE3-7690-4089-B844-91ECFB8ED0CF}">
      <dgm:prSet/>
      <dgm:spPr/>
      <dgm:t>
        <a:bodyPr/>
        <a:lstStyle/>
        <a:p>
          <a:endParaRPr lang="en-US"/>
        </a:p>
      </dgm:t>
    </dgm:pt>
    <dgm:pt modelId="{C1FA9AE0-1C51-49FE-892A-1096953177DD}" type="pres">
      <dgm:prSet presAssocID="{F3AB3D0F-8700-429B-9E19-F0521FC4F4D6}" presName="composite" presStyleCnt="0">
        <dgm:presLayoutVars>
          <dgm:chMax val="1"/>
          <dgm:dir/>
          <dgm:resizeHandles val="exact"/>
        </dgm:presLayoutVars>
      </dgm:prSet>
      <dgm:spPr/>
      <dgm:t>
        <a:bodyPr/>
        <a:lstStyle/>
        <a:p>
          <a:endParaRPr lang="en-US"/>
        </a:p>
      </dgm:t>
    </dgm:pt>
    <dgm:pt modelId="{C6F1DCAA-1F30-4C1B-A80F-416594719ADD}" type="pres">
      <dgm:prSet presAssocID="{B2487489-652B-4866-82D9-1C724CA0630A}" presName="roof" presStyleLbl="dkBgShp" presStyleIdx="0" presStyleCnt="2" custLinFactNeighborX="816" custLinFactNeighborY="1999"/>
      <dgm:spPr/>
      <dgm:t>
        <a:bodyPr/>
        <a:lstStyle/>
        <a:p>
          <a:endParaRPr lang="en-US"/>
        </a:p>
      </dgm:t>
    </dgm:pt>
    <dgm:pt modelId="{B1A4FE0E-4220-4C7A-A650-E0637C542480}" type="pres">
      <dgm:prSet presAssocID="{B2487489-652B-4866-82D9-1C724CA0630A}" presName="pillars" presStyleCnt="0"/>
      <dgm:spPr/>
    </dgm:pt>
    <dgm:pt modelId="{AB49B470-D9AF-4730-A73E-08C03DCC5B7B}" type="pres">
      <dgm:prSet presAssocID="{B2487489-652B-4866-82D9-1C724CA0630A}" presName="pillar1" presStyleLbl="node1" presStyleIdx="0" presStyleCnt="2">
        <dgm:presLayoutVars>
          <dgm:bulletEnabled val="1"/>
        </dgm:presLayoutVars>
      </dgm:prSet>
      <dgm:spPr/>
      <dgm:t>
        <a:bodyPr/>
        <a:lstStyle/>
        <a:p>
          <a:endParaRPr lang="en-US"/>
        </a:p>
      </dgm:t>
    </dgm:pt>
    <dgm:pt modelId="{91955E2B-C071-46BD-A387-B04879B413EE}" type="pres">
      <dgm:prSet presAssocID="{F9D30FA2-657E-4F3A-ACB0-6334A91DF073}" presName="pillarX" presStyleLbl="node1" presStyleIdx="1" presStyleCnt="2">
        <dgm:presLayoutVars>
          <dgm:bulletEnabled val="1"/>
        </dgm:presLayoutVars>
      </dgm:prSet>
      <dgm:spPr/>
      <dgm:t>
        <a:bodyPr/>
        <a:lstStyle/>
        <a:p>
          <a:endParaRPr lang="en-US"/>
        </a:p>
      </dgm:t>
    </dgm:pt>
    <dgm:pt modelId="{D1ED057C-8FF1-488C-A6A0-3985E9AF7FDB}" type="pres">
      <dgm:prSet presAssocID="{B2487489-652B-4866-82D9-1C724CA0630A}" presName="base" presStyleLbl="dkBgShp" presStyleIdx="1" presStyleCnt="2" custLinFactNeighborX="1626" custLinFactNeighborY="1"/>
      <dgm:spPr/>
    </dgm:pt>
  </dgm:ptLst>
  <dgm:cxnLst>
    <dgm:cxn modelId="{77AD8590-31C4-49F7-8D8E-4FBE034845B6}" type="presOf" srcId="{B2487489-652B-4866-82D9-1C724CA0630A}" destId="{C6F1DCAA-1F30-4C1B-A80F-416594719ADD}" srcOrd="0" destOrd="0" presId="urn:microsoft.com/office/officeart/2005/8/layout/hList3"/>
    <dgm:cxn modelId="{7DD74E3E-ACC1-4E84-ACD3-7C55EF236D4E}" type="presOf" srcId="{F3AB3D0F-8700-429B-9E19-F0521FC4F4D6}" destId="{C1FA9AE0-1C51-49FE-892A-1096953177DD}" srcOrd="0" destOrd="0" presId="urn:microsoft.com/office/officeart/2005/8/layout/hList3"/>
    <dgm:cxn modelId="{D1905BE3-7690-4089-B844-91ECFB8ED0CF}" srcId="{B2487489-652B-4866-82D9-1C724CA0630A}" destId="{F9D30FA2-657E-4F3A-ACB0-6334A91DF073}" srcOrd="1" destOrd="0" parTransId="{A2059090-7B42-4830-9062-1977A3F94AC2}" sibTransId="{BFDE021E-2752-4F58-8A25-533BBB0F64EF}"/>
    <dgm:cxn modelId="{34721DF0-0E83-4034-95C5-8DD685373642}" srcId="{F3AB3D0F-8700-429B-9E19-F0521FC4F4D6}" destId="{B2487489-652B-4866-82D9-1C724CA0630A}" srcOrd="0" destOrd="0" parTransId="{4530BD2C-08A2-4FC5-B325-E70E6E951DFF}" sibTransId="{22FAE51D-A5D0-4CB8-9F71-B2AD502DAB60}"/>
    <dgm:cxn modelId="{9AE9C294-6636-4E91-AD5C-5548ABA5300F}" type="presOf" srcId="{F9D30FA2-657E-4F3A-ACB0-6334A91DF073}" destId="{91955E2B-C071-46BD-A387-B04879B413EE}" srcOrd="0" destOrd="0" presId="urn:microsoft.com/office/officeart/2005/8/layout/hList3"/>
    <dgm:cxn modelId="{E2020B96-18DD-46B7-BDD5-37B0E6730CBE}" type="presOf" srcId="{2918C726-FC8E-4476-A9B7-8011F0766B24}" destId="{AB49B470-D9AF-4730-A73E-08C03DCC5B7B}" srcOrd="0" destOrd="0" presId="urn:microsoft.com/office/officeart/2005/8/layout/hList3"/>
    <dgm:cxn modelId="{59E04D30-FC86-48EB-9E09-6F26BF51BBD8}" srcId="{B2487489-652B-4866-82D9-1C724CA0630A}" destId="{2918C726-FC8E-4476-A9B7-8011F0766B24}" srcOrd="0" destOrd="0" parTransId="{B0069EDA-C7F7-48D4-B302-0693B8D522D5}" sibTransId="{4E29B12E-6697-4061-8D2F-0B7F5E637A3C}"/>
    <dgm:cxn modelId="{6A73A13A-24E9-4088-A7AA-1FDB3276CF38}" type="presParOf" srcId="{C1FA9AE0-1C51-49FE-892A-1096953177DD}" destId="{C6F1DCAA-1F30-4C1B-A80F-416594719ADD}" srcOrd="0" destOrd="0" presId="urn:microsoft.com/office/officeart/2005/8/layout/hList3"/>
    <dgm:cxn modelId="{F3EF09EF-DF3E-4ED2-9CB0-E59A13DD69A4}" type="presParOf" srcId="{C1FA9AE0-1C51-49FE-892A-1096953177DD}" destId="{B1A4FE0E-4220-4C7A-A650-E0637C542480}" srcOrd="1" destOrd="0" presId="urn:microsoft.com/office/officeart/2005/8/layout/hList3"/>
    <dgm:cxn modelId="{A6F1336D-B277-4D68-99D7-0A734418663A}" type="presParOf" srcId="{B1A4FE0E-4220-4C7A-A650-E0637C542480}" destId="{AB49B470-D9AF-4730-A73E-08C03DCC5B7B}" srcOrd="0" destOrd="0" presId="urn:microsoft.com/office/officeart/2005/8/layout/hList3"/>
    <dgm:cxn modelId="{F1F4984C-AB0B-4A85-996B-10B15E14CC90}" type="presParOf" srcId="{B1A4FE0E-4220-4C7A-A650-E0637C542480}" destId="{91955E2B-C071-46BD-A387-B04879B413EE}" srcOrd="1" destOrd="0" presId="urn:microsoft.com/office/officeart/2005/8/layout/hList3"/>
    <dgm:cxn modelId="{D2B9F55F-5415-41AB-8B47-44E6427DDE16}" type="presParOf" srcId="{C1FA9AE0-1C51-49FE-892A-1096953177DD}" destId="{D1ED057C-8FF1-488C-A6A0-3985E9AF7FDB}" srcOrd="2" destOrd="0" presId="urn:microsoft.com/office/officeart/2005/8/layout/h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D52D8-2EF1-4558-9154-F6EDDBAC9EC1}">
      <dsp:nvSpPr>
        <dsp:cNvPr id="0" name=""/>
        <dsp:cNvSpPr/>
      </dsp:nvSpPr>
      <dsp:spPr>
        <a:xfrm>
          <a:off x="0" y="841215"/>
          <a:ext cx="5146333" cy="1121620"/>
        </a:xfrm>
        <a:prstGeom prst="notchedRight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2EE4E5F-2E95-4131-8EE6-5DAB781018C7}">
      <dsp:nvSpPr>
        <dsp:cNvPr id="0" name=""/>
        <dsp:cNvSpPr/>
      </dsp:nvSpPr>
      <dsp:spPr>
        <a:xfrm>
          <a:off x="26980" y="0"/>
          <a:ext cx="945259" cy="1121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b" anchorCtr="0">
          <a:noAutofit/>
        </a:bodyPr>
        <a:lstStyle/>
        <a:p>
          <a:pPr lvl="0" algn="ctr" defTabSz="355600">
            <a:lnSpc>
              <a:spcPct val="90000"/>
            </a:lnSpc>
            <a:spcBef>
              <a:spcPct val="0"/>
            </a:spcBef>
            <a:spcAft>
              <a:spcPct val="35000"/>
            </a:spcAft>
          </a:pPr>
          <a:r>
            <a:rPr lang="en-US" sz="800" b="1" kern="1200" dirty="0" smtClean="0">
              <a:solidFill>
                <a:srgbClr val="000000"/>
              </a:solidFill>
              <a:latin typeface="Lato" panose="020B0604020202020204" charset="0"/>
            </a:rPr>
            <a:t>August -September    </a:t>
          </a:r>
          <a:r>
            <a:rPr lang="en-US" sz="800" kern="1200" dirty="0" smtClean="0">
              <a:latin typeface="Lato" panose="020B0604020202020204" charset="0"/>
            </a:rPr>
            <a:t>Research, remaining testing, and begin to apply early</a:t>
          </a:r>
          <a:endParaRPr lang="en-US" sz="800" kern="1200" dirty="0">
            <a:latin typeface="Lato" panose="020B0604020202020204" charset="0"/>
          </a:endParaRPr>
        </a:p>
      </dsp:txBody>
      <dsp:txXfrm>
        <a:off x="26980" y="0"/>
        <a:ext cx="945259" cy="1121620"/>
      </dsp:txXfrm>
    </dsp:sp>
    <dsp:sp modelId="{D89DB10F-E3E5-4852-8AA7-075E49086255}">
      <dsp:nvSpPr>
        <dsp:cNvPr id="0" name=""/>
        <dsp:cNvSpPr/>
      </dsp:nvSpPr>
      <dsp:spPr>
        <a:xfrm>
          <a:off x="384346" y="1261823"/>
          <a:ext cx="280405" cy="280405"/>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9715DFD-5688-467D-9E5E-20CEC2026912}">
      <dsp:nvSpPr>
        <dsp:cNvPr id="0" name=""/>
        <dsp:cNvSpPr/>
      </dsp:nvSpPr>
      <dsp:spPr>
        <a:xfrm>
          <a:off x="976101" y="1682431"/>
          <a:ext cx="868849" cy="1121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t" anchorCtr="0">
          <a:noAutofit/>
        </a:bodyPr>
        <a:lstStyle/>
        <a:p>
          <a:pPr lvl="0" algn="ctr" defTabSz="355600">
            <a:lnSpc>
              <a:spcPct val="90000"/>
            </a:lnSpc>
            <a:spcBef>
              <a:spcPct val="0"/>
            </a:spcBef>
            <a:spcAft>
              <a:spcPct val="35000"/>
            </a:spcAft>
          </a:pPr>
          <a:r>
            <a:rPr lang="en-US" sz="800" b="1" kern="1200" dirty="0" smtClean="0">
              <a:solidFill>
                <a:srgbClr val="000000"/>
              </a:solidFill>
              <a:latin typeface="Lato" panose="020B0604020202020204" charset="0"/>
            </a:rPr>
            <a:t>October - December</a:t>
          </a:r>
          <a:r>
            <a:rPr lang="en-US" sz="800" kern="1200" dirty="0" smtClean="0">
              <a:solidFill>
                <a:srgbClr val="000000"/>
              </a:solidFill>
              <a:latin typeface="Lato" panose="020B0604020202020204" charset="0"/>
            </a:rPr>
            <a:t>   </a:t>
          </a:r>
          <a:r>
            <a:rPr lang="en-US" sz="800" kern="1200" dirty="0" smtClean="0">
              <a:latin typeface="Lato" panose="020B0604020202020204" charset="0"/>
            </a:rPr>
            <a:t>Remaining testing, applications, and financial aid steps</a:t>
          </a:r>
          <a:endParaRPr lang="en-US" sz="800" kern="1200" dirty="0">
            <a:latin typeface="Lato" panose="020B0604020202020204" charset="0"/>
          </a:endParaRPr>
        </a:p>
      </dsp:txBody>
      <dsp:txXfrm>
        <a:off x="976101" y="1682431"/>
        <a:ext cx="868849" cy="1121620"/>
      </dsp:txXfrm>
    </dsp:sp>
    <dsp:sp modelId="{D6862979-7F57-4A10-B593-B9D276A3D670}">
      <dsp:nvSpPr>
        <dsp:cNvPr id="0" name=""/>
        <dsp:cNvSpPr/>
      </dsp:nvSpPr>
      <dsp:spPr>
        <a:xfrm>
          <a:off x="1265135" y="1261823"/>
          <a:ext cx="280405" cy="280405"/>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507F5B6-62AF-47B7-8E48-3FF6012CB8A1}">
      <dsp:nvSpPr>
        <dsp:cNvPr id="0" name=""/>
        <dsp:cNvSpPr/>
      </dsp:nvSpPr>
      <dsp:spPr>
        <a:xfrm>
          <a:off x="1863961" y="0"/>
          <a:ext cx="872662" cy="1121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b" anchorCtr="0">
          <a:noAutofit/>
        </a:bodyPr>
        <a:lstStyle/>
        <a:p>
          <a:pPr lvl="0" algn="ctr" defTabSz="355600">
            <a:lnSpc>
              <a:spcPct val="90000"/>
            </a:lnSpc>
            <a:spcBef>
              <a:spcPct val="0"/>
            </a:spcBef>
            <a:spcAft>
              <a:spcPct val="35000"/>
            </a:spcAft>
          </a:pPr>
          <a:r>
            <a:rPr lang="en-US" sz="800" b="1" kern="1200" dirty="0" smtClean="0">
              <a:solidFill>
                <a:srgbClr val="000000"/>
              </a:solidFill>
              <a:latin typeface="Lato" panose="020B0604020202020204" charset="0"/>
            </a:rPr>
            <a:t>*ALL YEAR*   </a:t>
          </a:r>
          <a:r>
            <a:rPr lang="en-US" sz="800" kern="1200" dirty="0" smtClean="0">
              <a:latin typeface="Lato" panose="020B0604020202020204" charset="0"/>
            </a:rPr>
            <a:t>Look for Scholarships</a:t>
          </a:r>
          <a:endParaRPr lang="en-US" sz="800" kern="1200" dirty="0">
            <a:latin typeface="Lato" panose="020B0604020202020204" charset="0"/>
          </a:endParaRPr>
        </a:p>
      </dsp:txBody>
      <dsp:txXfrm>
        <a:off x="1863961" y="0"/>
        <a:ext cx="872662" cy="1121620"/>
      </dsp:txXfrm>
    </dsp:sp>
    <dsp:sp modelId="{D31B9DA6-F787-49DD-8903-DA9E33A3DE4C}">
      <dsp:nvSpPr>
        <dsp:cNvPr id="0" name=""/>
        <dsp:cNvSpPr/>
      </dsp:nvSpPr>
      <dsp:spPr>
        <a:xfrm>
          <a:off x="2160090" y="1261823"/>
          <a:ext cx="280405" cy="280405"/>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9BDAEC0-8DE6-4B34-9ADF-81B9255A2B08}">
      <dsp:nvSpPr>
        <dsp:cNvPr id="0" name=""/>
        <dsp:cNvSpPr/>
      </dsp:nvSpPr>
      <dsp:spPr>
        <a:xfrm>
          <a:off x="2766166" y="1682431"/>
          <a:ext cx="1015890" cy="1121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t" anchorCtr="0">
          <a:noAutofit/>
        </a:bodyPr>
        <a:lstStyle/>
        <a:p>
          <a:pPr lvl="0" algn="ctr" defTabSz="355600">
            <a:lnSpc>
              <a:spcPct val="90000"/>
            </a:lnSpc>
            <a:spcBef>
              <a:spcPct val="0"/>
            </a:spcBef>
            <a:spcAft>
              <a:spcPct val="35000"/>
            </a:spcAft>
          </a:pPr>
          <a:r>
            <a:rPr lang="en-US" sz="800" b="1" kern="1200" dirty="0" smtClean="0">
              <a:solidFill>
                <a:srgbClr val="000000"/>
              </a:solidFill>
              <a:latin typeface="Lato" panose="020B0604020202020204" charset="0"/>
            </a:rPr>
            <a:t>January - April</a:t>
          </a:r>
          <a:r>
            <a:rPr lang="en-US" sz="800" kern="1200" dirty="0" smtClean="0">
              <a:solidFill>
                <a:srgbClr val="000000"/>
              </a:solidFill>
              <a:latin typeface="Lato" panose="020B0604020202020204" charset="0"/>
            </a:rPr>
            <a:t>    </a:t>
          </a:r>
          <a:r>
            <a:rPr lang="en-US" sz="800" kern="1200" dirty="0" smtClean="0">
              <a:latin typeface="Lato" panose="020B0604020202020204" charset="0"/>
            </a:rPr>
            <a:t>Review financial aid offers, FAFSA deadline(s), regular applications</a:t>
          </a:r>
          <a:endParaRPr lang="en-US" sz="800" kern="1200" dirty="0">
            <a:latin typeface="Lato" panose="020B0604020202020204" charset="0"/>
          </a:endParaRPr>
        </a:p>
      </dsp:txBody>
      <dsp:txXfrm>
        <a:off x="2766166" y="1682431"/>
        <a:ext cx="1015890" cy="1121620"/>
      </dsp:txXfrm>
    </dsp:sp>
    <dsp:sp modelId="{FD83EADC-B060-4BEC-833B-D51E0D33DDBD}">
      <dsp:nvSpPr>
        <dsp:cNvPr id="0" name=""/>
        <dsp:cNvSpPr/>
      </dsp:nvSpPr>
      <dsp:spPr>
        <a:xfrm>
          <a:off x="3128566" y="1261823"/>
          <a:ext cx="280405" cy="280405"/>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5BE8B36-39AB-4362-BA6E-47F13A79F350}">
      <dsp:nvSpPr>
        <dsp:cNvPr id="0" name=""/>
        <dsp:cNvSpPr/>
      </dsp:nvSpPr>
      <dsp:spPr>
        <a:xfrm>
          <a:off x="3761817" y="0"/>
          <a:ext cx="829332" cy="1121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b" anchorCtr="0">
          <a:noAutofit/>
        </a:bodyPr>
        <a:lstStyle/>
        <a:p>
          <a:pPr lvl="0" algn="ctr" defTabSz="355600">
            <a:lnSpc>
              <a:spcPct val="90000"/>
            </a:lnSpc>
            <a:spcBef>
              <a:spcPct val="0"/>
            </a:spcBef>
            <a:spcAft>
              <a:spcPct val="35000"/>
            </a:spcAft>
          </a:pPr>
          <a:r>
            <a:rPr lang="en-US" sz="800" b="1" kern="1200" dirty="0" smtClean="0">
              <a:solidFill>
                <a:srgbClr val="000000"/>
              </a:solidFill>
              <a:latin typeface="Lato" panose="020B0604020202020204" charset="0"/>
            </a:rPr>
            <a:t>May 1</a:t>
          </a:r>
          <a:r>
            <a:rPr lang="en-US" sz="800" kern="1200" dirty="0" smtClean="0">
              <a:solidFill>
                <a:srgbClr val="000000"/>
              </a:solidFill>
              <a:latin typeface="Lato" panose="020B0604020202020204" charset="0"/>
            </a:rPr>
            <a:t>   </a:t>
          </a:r>
          <a:r>
            <a:rPr lang="en-US" sz="800" kern="1200" dirty="0" smtClean="0">
              <a:latin typeface="Lato" panose="020B0604020202020204" charset="0"/>
            </a:rPr>
            <a:t>National Candidate Reply Date!</a:t>
          </a:r>
          <a:endParaRPr lang="en-US" sz="800" kern="1200" dirty="0">
            <a:latin typeface="Lato" panose="020B0604020202020204" charset="0"/>
          </a:endParaRPr>
        </a:p>
      </dsp:txBody>
      <dsp:txXfrm>
        <a:off x="3761817" y="0"/>
        <a:ext cx="829332" cy="1121620"/>
      </dsp:txXfrm>
    </dsp:sp>
    <dsp:sp modelId="{34F6A0F7-8AB1-4D8E-9EB2-58A69F72D8D0}">
      <dsp:nvSpPr>
        <dsp:cNvPr id="0" name=""/>
        <dsp:cNvSpPr/>
      </dsp:nvSpPr>
      <dsp:spPr>
        <a:xfrm>
          <a:off x="4075376" y="1261823"/>
          <a:ext cx="280405" cy="280405"/>
        </a:xfrm>
        <a:prstGeom prst="ellipse">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FDA96-A801-42A2-96D2-CC1E5FC57C7C}">
      <dsp:nvSpPr>
        <dsp:cNvPr id="0" name=""/>
        <dsp:cNvSpPr/>
      </dsp:nvSpPr>
      <dsp:spPr>
        <a:xfrm>
          <a:off x="0" y="0"/>
          <a:ext cx="2692195" cy="989421"/>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latin typeface="Lato" panose="020B0604020202020204" charset="0"/>
            </a:rPr>
            <a:t>Non-Restrictive Application Plans</a:t>
          </a:r>
          <a:endParaRPr lang="en-US" sz="2500" kern="1200" dirty="0">
            <a:latin typeface="Lato" panose="020B0604020202020204" charset="0"/>
          </a:endParaRPr>
        </a:p>
      </dsp:txBody>
      <dsp:txXfrm>
        <a:off x="0" y="0"/>
        <a:ext cx="2692195" cy="989421"/>
      </dsp:txXfrm>
    </dsp:sp>
    <dsp:sp modelId="{CF364283-6BB2-4DC2-B242-074677CF76DF}">
      <dsp:nvSpPr>
        <dsp:cNvPr id="0" name=""/>
        <dsp:cNvSpPr/>
      </dsp:nvSpPr>
      <dsp:spPr>
        <a:xfrm>
          <a:off x="1314" y="989421"/>
          <a:ext cx="896521" cy="207778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smtClean="0"/>
        </a:p>
        <a:p>
          <a:pPr lvl="0" algn="ctr" defTabSz="444500">
            <a:lnSpc>
              <a:spcPct val="90000"/>
            </a:lnSpc>
            <a:spcBef>
              <a:spcPct val="0"/>
            </a:spcBef>
            <a:spcAft>
              <a:spcPct val="35000"/>
            </a:spcAft>
          </a:pPr>
          <a:r>
            <a:rPr lang="en-US" sz="1000" b="1" kern="1200" dirty="0" smtClean="0">
              <a:latin typeface="Lato" panose="020B0604020202020204" charset="0"/>
            </a:rPr>
            <a:t>REGULAR DECISION</a:t>
          </a:r>
          <a:endParaRPr lang="en-US" sz="1000" b="1" u="sng" kern="1200" dirty="0" smtClean="0">
            <a:latin typeface="Lato" panose="020B0604020202020204" charset="0"/>
          </a:endParaRPr>
        </a:p>
        <a:p>
          <a:pPr lvl="0" algn="ctr" defTabSz="444500">
            <a:lnSpc>
              <a:spcPct val="90000"/>
            </a:lnSpc>
            <a:spcBef>
              <a:spcPct val="0"/>
            </a:spcBef>
            <a:spcAft>
              <a:spcPct val="35000"/>
            </a:spcAft>
          </a:pPr>
          <a:r>
            <a:rPr lang="en-US" sz="1000" kern="1200" dirty="0" smtClean="0">
              <a:latin typeface="Lato" panose="020B0604020202020204" charset="0"/>
            </a:rPr>
            <a:t>Students submit an application by a specified date and receive a decision in a clearly stated period of time.	</a:t>
          </a:r>
          <a:endParaRPr lang="en-US" sz="1000" kern="1200" dirty="0">
            <a:latin typeface="Lato" panose="020B0604020202020204" charset="0"/>
          </a:endParaRPr>
        </a:p>
      </dsp:txBody>
      <dsp:txXfrm>
        <a:off x="1314" y="989421"/>
        <a:ext cx="896521" cy="2077785"/>
      </dsp:txXfrm>
    </dsp:sp>
    <dsp:sp modelId="{574D616A-4F78-4E54-9A8A-7E2C2BDFAFFE}">
      <dsp:nvSpPr>
        <dsp:cNvPr id="0" name=""/>
        <dsp:cNvSpPr/>
      </dsp:nvSpPr>
      <dsp:spPr>
        <a:xfrm>
          <a:off x="897836" y="989421"/>
          <a:ext cx="896521" cy="207778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latin typeface="Lato" panose="020B0604020202020204" charset="0"/>
            </a:rPr>
            <a:t>ROLLING DECISION</a:t>
          </a:r>
        </a:p>
        <a:p>
          <a:pPr lvl="0" algn="ctr" defTabSz="444500">
            <a:lnSpc>
              <a:spcPct val="90000"/>
            </a:lnSpc>
            <a:spcBef>
              <a:spcPct val="0"/>
            </a:spcBef>
            <a:spcAft>
              <a:spcPct val="35000"/>
            </a:spcAft>
          </a:pPr>
          <a:r>
            <a:rPr lang="en-US" sz="1000" kern="1200" dirty="0" smtClean="0">
              <a:latin typeface="Lato" panose="020B0604020202020204" charset="0"/>
            </a:rPr>
            <a:t>Institutions review applications as they are submitted and render admissions decisions throughout the admission cycle.</a:t>
          </a:r>
          <a:endParaRPr lang="en-US" sz="1000" kern="1200" dirty="0">
            <a:latin typeface="Lato" panose="020B0604020202020204" charset="0"/>
          </a:endParaRPr>
        </a:p>
      </dsp:txBody>
      <dsp:txXfrm>
        <a:off x="897836" y="989421"/>
        <a:ext cx="896521" cy="2077785"/>
      </dsp:txXfrm>
    </dsp:sp>
    <dsp:sp modelId="{CDB22BBA-070E-4131-8594-1BEB3074CECE}">
      <dsp:nvSpPr>
        <dsp:cNvPr id="0" name=""/>
        <dsp:cNvSpPr/>
      </dsp:nvSpPr>
      <dsp:spPr>
        <a:xfrm>
          <a:off x="1794358" y="989421"/>
          <a:ext cx="896521" cy="207778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latin typeface="Lato" panose="020B0604020202020204" charset="0"/>
            </a:rPr>
            <a:t>EARLY ACTION</a:t>
          </a:r>
        </a:p>
        <a:p>
          <a:pPr lvl="0" algn="ctr" defTabSz="444500">
            <a:lnSpc>
              <a:spcPct val="90000"/>
            </a:lnSpc>
            <a:spcBef>
              <a:spcPct val="0"/>
            </a:spcBef>
            <a:spcAft>
              <a:spcPct val="35000"/>
            </a:spcAft>
          </a:pPr>
          <a:r>
            <a:rPr lang="en-US" sz="1000" kern="1200" dirty="0" smtClean="0">
              <a:latin typeface="Lato" panose="020B0604020202020204" charset="0"/>
            </a:rPr>
            <a:t>Students apply early and receive a decision well in advance of the institution’s regular response date.</a:t>
          </a:r>
          <a:endParaRPr lang="en-US" sz="1000" kern="1200" dirty="0">
            <a:latin typeface="Lato" panose="020B0604020202020204" charset="0"/>
          </a:endParaRPr>
        </a:p>
      </dsp:txBody>
      <dsp:txXfrm>
        <a:off x="1794358" y="989421"/>
        <a:ext cx="896521" cy="2077785"/>
      </dsp:txXfrm>
    </dsp:sp>
    <dsp:sp modelId="{D3B9A1D6-ADB4-4395-B0C7-23F3E8635369}">
      <dsp:nvSpPr>
        <dsp:cNvPr id="0" name=""/>
        <dsp:cNvSpPr/>
      </dsp:nvSpPr>
      <dsp:spPr>
        <a:xfrm>
          <a:off x="0" y="3067206"/>
          <a:ext cx="2692195" cy="230865"/>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1DCAA-1F30-4C1B-A80F-416594719ADD}">
      <dsp:nvSpPr>
        <dsp:cNvPr id="0" name=""/>
        <dsp:cNvSpPr/>
      </dsp:nvSpPr>
      <dsp:spPr>
        <a:xfrm>
          <a:off x="0" y="19841"/>
          <a:ext cx="2147072" cy="992592"/>
        </a:xfrm>
        <a:prstGeom prst="rect">
          <a:avLst/>
        </a:prstGeom>
        <a:solidFill>
          <a:srgbClr val="FFC000"/>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Lato" panose="020B0604020202020204" charset="0"/>
            </a:rPr>
            <a:t>Restrictive Application Plans</a:t>
          </a:r>
          <a:endParaRPr lang="en-US" sz="2000" kern="1200" dirty="0">
            <a:latin typeface="Lato" panose="020B0604020202020204" charset="0"/>
          </a:endParaRPr>
        </a:p>
      </dsp:txBody>
      <dsp:txXfrm>
        <a:off x="0" y="19841"/>
        <a:ext cx="2147072" cy="992592"/>
      </dsp:txXfrm>
    </dsp:sp>
    <dsp:sp modelId="{AB49B470-D9AF-4730-A73E-08C03DCC5B7B}">
      <dsp:nvSpPr>
        <dsp:cNvPr id="0" name=""/>
        <dsp:cNvSpPr/>
      </dsp:nvSpPr>
      <dsp:spPr>
        <a:xfrm>
          <a:off x="0" y="992592"/>
          <a:ext cx="1073535" cy="2084443"/>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latin typeface="Lato" panose="020B0604020202020204" charset="0"/>
            </a:rPr>
            <a:t>RESTRICTIVE EARLY ACTION (REA)</a:t>
          </a:r>
        </a:p>
        <a:p>
          <a:pPr lvl="0" algn="ctr" defTabSz="400050">
            <a:lnSpc>
              <a:spcPct val="90000"/>
            </a:lnSpc>
            <a:spcBef>
              <a:spcPct val="0"/>
            </a:spcBef>
            <a:spcAft>
              <a:spcPct val="35000"/>
            </a:spcAft>
          </a:pPr>
          <a:r>
            <a:rPr lang="en-US" sz="900" kern="1200" dirty="0" smtClean="0">
              <a:latin typeface="Lato" panose="020B0604020202020204" charset="0"/>
            </a:rPr>
            <a:t>Students apply to an institution of preference and receive a decision early. They </a:t>
          </a:r>
          <a:r>
            <a:rPr lang="en-US" sz="900" kern="1200" dirty="0" smtClean="0">
              <a:latin typeface="Lato" panose="020B0604020202020204" charset="0"/>
            </a:rPr>
            <a:t>may be restricted </a:t>
          </a:r>
          <a:r>
            <a:rPr lang="en-US" sz="900" kern="1200" dirty="0" smtClean="0">
              <a:latin typeface="Lato" panose="020B0604020202020204" charset="0"/>
            </a:rPr>
            <a:t>from applying ED or EA or REA to other institutions. If offered enrollment, they have until May 1 to confirm.</a:t>
          </a:r>
          <a:endParaRPr lang="en-US" sz="900" kern="1200" dirty="0">
            <a:latin typeface="Lato" panose="020B0604020202020204" charset="0"/>
          </a:endParaRPr>
        </a:p>
      </dsp:txBody>
      <dsp:txXfrm>
        <a:off x="0" y="992592"/>
        <a:ext cx="1073535" cy="2084443"/>
      </dsp:txXfrm>
    </dsp:sp>
    <dsp:sp modelId="{91955E2B-C071-46BD-A387-B04879B413EE}">
      <dsp:nvSpPr>
        <dsp:cNvPr id="0" name=""/>
        <dsp:cNvSpPr/>
      </dsp:nvSpPr>
      <dsp:spPr>
        <a:xfrm>
          <a:off x="1073536" y="992592"/>
          <a:ext cx="1073535" cy="2084443"/>
        </a:xfrm>
        <a:prstGeom prst="rect">
          <a:avLst/>
        </a:prstGeom>
        <a:solidFill>
          <a:schemeClr val="tx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latin typeface="Lato" panose="020B0604020202020204" charset="0"/>
            </a:rPr>
            <a:t>EARLY DECISION (ED)</a:t>
          </a:r>
        </a:p>
        <a:p>
          <a:pPr lvl="0" algn="ctr" defTabSz="400050">
            <a:lnSpc>
              <a:spcPct val="90000"/>
            </a:lnSpc>
            <a:spcBef>
              <a:spcPct val="0"/>
            </a:spcBef>
            <a:spcAft>
              <a:spcPct val="35000"/>
            </a:spcAft>
          </a:pPr>
          <a:r>
            <a:rPr lang="en-US" sz="900" kern="1200" dirty="0" smtClean="0">
              <a:latin typeface="Lato" panose="020B0604020202020204" charset="0"/>
            </a:rPr>
            <a:t>Students make a commitment to a first-choice institution where, if admitted they definitely will enroll. The application deadline and decision deadline occur early.</a:t>
          </a:r>
          <a:endParaRPr lang="en-US" sz="900" kern="1200" dirty="0">
            <a:latin typeface="Lato" panose="020B0604020202020204" charset="0"/>
          </a:endParaRPr>
        </a:p>
      </dsp:txBody>
      <dsp:txXfrm>
        <a:off x="1073536" y="992592"/>
        <a:ext cx="1073535" cy="2084443"/>
      </dsp:txXfrm>
    </dsp:sp>
    <dsp:sp modelId="{D1ED057C-8FF1-488C-A6A0-3985E9AF7FDB}">
      <dsp:nvSpPr>
        <dsp:cNvPr id="0" name=""/>
        <dsp:cNvSpPr/>
      </dsp:nvSpPr>
      <dsp:spPr>
        <a:xfrm>
          <a:off x="0" y="3077035"/>
          <a:ext cx="2147072" cy="231604"/>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1801695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c6f9e2ca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c6f9e2c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Welcome to the Class of 2020 Parent/Student</a:t>
            </a:r>
            <a:r>
              <a:rPr lang="en-US" baseline="0" dirty="0" smtClean="0"/>
              <a:t> College Planning Night!  We are glad you’re here and hope you find this evening to be very beneficial.</a:t>
            </a:r>
            <a:endParaRPr dirty="0"/>
          </a:p>
        </p:txBody>
      </p:sp>
    </p:spTree>
    <p:extLst>
      <p:ext uri="{BB962C8B-B14F-4D97-AF65-F5344CB8AC3E}">
        <p14:creationId xmlns:p14="http://schemas.microsoft.com/office/powerpoint/2010/main" val="316554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are also going</a:t>
            </a:r>
            <a:r>
              <a:rPr lang="en-US" baseline="0" dirty="0" smtClean="0"/>
              <a:t> to be with your student every step of the way.  We begin with a large group meeting, followed by smaller group sessions, as well as individual meetings.</a:t>
            </a:r>
            <a:endParaRPr lang="en-US" dirty="0"/>
          </a:p>
        </p:txBody>
      </p:sp>
    </p:spTree>
    <p:extLst>
      <p:ext uri="{BB962C8B-B14F-4D97-AF65-F5344CB8AC3E}">
        <p14:creationId xmlns:p14="http://schemas.microsoft.com/office/powerpoint/2010/main" val="565471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Are you and your student</a:t>
            </a:r>
            <a:r>
              <a:rPr lang="en-US" baseline="0" dirty="0" smtClean="0"/>
              <a:t> confused about the college application process?</a:t>
            </a:r>
            <a:endParaRPr lang="en-US" dirty="0"/>
          </a:p>
        </p:txBody>
      </p:sp>
    </p:spTree>
    <p:extLst>
      <p:ext uri="{BB962C8B-B14F-4D97-AF65-F5344CB8AC3E}">
        <p14:creationId xmlns:p14="http://schemas.microsoft.com/office/powerpoint/2010/main" val="1691398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Check out this short video.</a:t>
            </a:r>
            <a:endParaRPr lang="en-US" dirty="0"/>
          </a:p>
        </p:txBody>
      </p:sp>
    </p:spTree>
    <p:extLst>
      <p:ext uri="{BB962C8B-B14F-4D97-AF65-F5344CB8AC3E}">
        <p14:creationId xmlns:p14="http://schemas.microsoft.com/office/powerpoint/2010/main" val="174102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It is important to understand the different types</a:t>
            </a:r>
            <a:r>
              <a:rPr lang="en-US" baseline="0" dirty="0" smtClean="0"/>
              <a:t> of college applications.</a:t>
            </a:r>
            <a:endParaRPr lang="en-US" dirty="0"/>
          </a:p>
        </p:txBody>
      </p:sp>
    </p:spTree>
    <p:extLst>
      <p:ext uri="{BB962C8B-B14F-4D97-AF65-F5344CB8AC3E}">
        <p14:creationId xmlns:p14="http://schemas.microsoft.com/office/powerpoint/2010/main" val="3644208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Because not all colleges</a:t>
            </a:r>
            <a:r>
              <a:rPr lang="en-US" baseline="0" dirty="0" smtClean="0"/>
              <a:t> have the same deadlines, it is important that you check with each college or university that you are applying to.</a:t>
            </a:r>
          </a:p>
          <a:p>
            <a:r>
              <a:rPr lang="en-US" baseline="0" dirty="0" smtClean="0"/>
              <a:t>Please note the internal deadlines advertised depending on each college application’s deadline.  </a:t>
            </a:r>
          </a:p>
          <a:p>
            <a:r>
              <a:rPr lang="en-US" baseline="0" dirty="0" smtClean="0"/>
              <a:t>Remember, many schools have a priority deadline of November 1, so it is very important to have all parts of your application requested and completed by our deadlines.  Submitting your completed application by this date does not guarantee that you will earn a scholarship, but we want to make sure you are given the opportunity to be considered for scholarship money.</a:t>
            </a:r>
            <a:endParaRPr lang="en-US" dirty="0"/>
          </a:p>
        </p:txBody>
      </p:sp>
    </p:spTree>
    <p:extLst>
      <p:ext uri="{BB962C8B-B14F-4D97-AF65-F5344CB8AC3E}">
        <p14:creationId xmlns:p14="http://schemas.microsoft.com/office/powerpoint/2010/main" val="2776220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smtClean="0"/>
              <a:t>Students will</a:t>
            </a:r>
            <a:r>
              <a:rPr lang="en-US" baseline="0" dirty="0" smtClean="0"/>
              <a:t> be using Naviance Student this year to request transcripts for the colleges they’ve applied for.  In addition, students will use Naviance to sign up for college and career rep visits.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aseline="0" dirty="0" smtClean="0"/>
              <a:t>To get to Naviance Student, you will go to the North Central Counseling page.  On the right hand side, you will see Naviance.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aseline="0" dirty="0" smtClean="0"/>
              <a:t>Your student’s username is their Student ID #, and your student’s password is their 8-digit birthdate.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aseline="0" dirty="0" smtClean="0"/>
              <a:t>For parents that want to access Naviance, please select “I need to register”.  Your registration code is your primary phone number including area code.</a:t>
            </a:r>
            <a:endParaRPr lang="en-US" dirty="0" smtClean="0"/>
          </a:p>
          <a:p>
            <a:endParaRPr lang="en-US" dirty="0"/>
          </a:p>
        </p:txBody>
      </p:sp>
    </p:spTree>
    <p:extLst>
      <p:ext uri="{BB962C8B-B14F-4D97-AF65-F5344CB8AC3E}">
        <p14:creationId xmlns:p14="http://schemas.microsoft.com/office/powerpoint/2010/main" val="3665915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indent="-317500"/>
            <a:r>
              <a:rPr lang="en-US" baseline="0" dirty="0" smtClean="0"/>
              <a:t>From the Naviance Home Screen, scroll down and check out What’s New OR go to Colleges, then select College Visits</a:t>
            </a:r>
          </a:p>
          <a:p>
            <a:r>
              <a:rPr lang="en-US" baseline="0" dirty="0" smtClean="0"/>
              <a:t>NC teachers have the final say in whether or not students may miss class time to attend the rep visit.</a:t>
            </a:r>
          </a:p>
          <a:p>
            <a:r>
              <a:rPr lang="en-US" baseline="0" dirty="0" smtClean="0"/>
              <a:t>No paper passes will be issued for these rep visits.</a:t>
            </a:r>
          </a:p>
          <a:p>
            <a:r>
              <a:rPr lang="en-US" baseline="0" dirty="0" smtClean="0"/>
              <a:t>Students must sign-in at the rep visit to verify attendance</a:t>
            </a:r>
            <a:endParaRPr lang="en-US" dirty="0"/>
          </a:p>
        </p:txBody>
      </p:sp>
    </p:spTree>
    <p:extLst>
      <p:ext uri="{BB962C8B-B14F-4D97-AF65-F5344CB8AC3E}">
        <p14:creationId xmlns:p14="http://schemas.microsoft.com/office/powerpoint/2010/main" val="2816092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Finding the right fit:</a:t>
            </a:r>
            <a:r>
              <a:rPr lang="en-US" baseline="0" dirty="0" smtClean="0"/>
              <a:t> </a:t>
            </a:r>
            <a:r>
              <a:rPr lang="en-US" dirty="0" smtClean="0"/>
              <a:t>Scattergrams.  </a:t>
            </a:r>
          </a:p>
          <a:p>
            <a:r>
              <a:rPr lang="en-US" dirty="0" smtClean="0"/>
              <a:t>To get to this screen,</a:t>
            </a:r>
            <a:r>
              <a:rPr lang="en-US" baseline="0" dirty="0" smtClean="0"/>
              <a:t> select Colleges, under the heading Find Your Fit, you will see Scattergrams.</a:t>
            </a:r>
            <a:endParaRPr lang="en-US" dirty="0" smtClean="0"/>
          </a:p>
          <a:p>
            <a:r>
              <a:rPr lang="en-US" dirty="0" smtClean="0"/>
              <a:t>Here</a:t>
            </a:r>
            <a:r>
              <a:rPr lang="en-US" baseline="0" dirty="0" smtClean="0"/>
              <a:t> you can see an overview of the college you are considering.</a:t>
            </a:r>
          </a:p>
          <a:p>
            <a:r>
              <a:rPr lang="en-US" baseline="0" dirty="0" smtClean="0"/>
              <a:t>You can check deadlines, see what the application fee is, look at the acceptance rate, and review important policies.</a:t>
            </a:r>
            <a:endParaRPr lang="en-US" dirty="0" smtClean="0"/>
          </a:p>
          <a:p>
            <a:r>
              <a:rPr lang="en-US" baseline="0" dirty="0" smtClean="0"/>
              <a:t>Scattergrams allows you to see how you would compare to other NC students that have applied to the same school.  You can see the average GPA and SAT scores needed to get into a particular school.  This is not a for sure way to determine if you will get into the school, but lets you have a good idea how you compare to other NC students.  The blue circle shows where you are at on the graph. Green check marks means the student was admitted, and red X marks means the student was denied.</a:t>
            </a:r>
          </a:p>
          <a:p>
            <a:r>
              <a:rPr lang="en-US" baseline="0" dirty="0" smtClean="0"/>
              <a:t>If you scroll to the bottom of the page, you can also view application requirements for the school you are interested in.</a:t>
            </a:r>
            <a:endParaRPr lang="en-US" dirty="0"/>
          </a:p>
        </p:txBody>
      </p:sp>
    </p:spTree>
    <p:extLst>
      <p:ext uri="{BB962C8B-B14F-4D97-AF65-F5344CB8AC3E}">
        <p14:creationId xmlns:p14="http://schemas.microsoft.com/office/powerpoint/2010/main" val="3104741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7622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Naviance has an excellent resume feature.  You can access the Resume from</a:t>
            </a:r>
            <a:r>
              <a:rPr lang="en-US" baseline="0" dirty="0" smtClean="0"/>
              <a:t> your Naviance Home Screen under Important To-Dos and Tasks or you can s</a:t>
            </a:r>
            <a:r>
              <a:rPr lang="en-US" dirty="0" smtClean="0"/>
              <a:t>elect</a:t>
            </a:r>
            <a:r>
              <a:rPr lang="en-US" baseline="0" dirty="0" smtClean="0"/>
              <a:t> About Me, then About Me Home, then select Resume.</a:t>
            </a:r>
          </a:p>
          <a:p>
            <a:r>
              <a:rPr lang="en-US" baseline="0" dirty="0" smtClean="0"/>
              <a:t>Click on the pink plus sign to begin adding different categories.  If you’re not sure what information to provide, you can select an entry type and read the tips displayed.</a:t>
            </a:r>
          </a:p>
          <a:p>
            <a:r>
              <a:rPr lang="en-US" baseline="0" dirty="0" smtClean="0"/>
              <a:t>Once you are done with your resume, you can print it or export it and email it to your teacher or counselor.</a:t>
            </a:r>
            <a:endParaRPr lang="en-US" dirty="0"/>
          </a:p>
        </p:txBody>
      </p:sp>
    </p:spTree>
    <p:extLst>
      <p:ext uri="{BB962C8B-B14F-4D97-AF65-F5344CB8AC3E}">
        <p14:creationId xmlns:p14="http://schemas.microsoft.com/office/powerpoint/2010/main" val="3221988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5dca5095cb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5dca5095c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Meet your counselor.</a:t>
            </a:r>
            <a:endParaRPr dirty="0"/>
          </a:p>
        </p:txBody>
      </p:sp>
    </p:spTree>
    <p:extLst>
      <p:ext uri="{BB962C8B-B14F-4D97-AF65-F5344CB8AC3E}">
        <p14:creationId xmlns:p14="http://schemas.microsoft.com/office/powerpoint/2010/main" val="3151885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smtClean="0"/>
              <a:t>Scholarships can help</a:t>
            </a:r>
            <a:r>
              <a:rPr lang="en-US" baseline="0" dirty="0" smtClean="0"/>
              <a:t> offset college costs.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aseline="0" dirty="0" smtClean="0"/>
              <a:t>Follow NC announcements and check the Counseling Office frequently for new scholarship postings.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aseline="0" dirty="0" smtClean="0"/>
              <a:t>Other reliable sources are college financial aid pages, scholarship search websites such as fastweb.com or scholarships.com, civic organizations, employers, local businesses, and church groups.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aseline="0" dirty="0" smtClean="0"/>
              <a:t>Don’t wait until late spring to begin your search, start now and continue to look and apply all year.  Check out the Advancement Center to see which scholarships they have available for our students.</a:t>
            </a:r>
            <a:endParaRPr lang="en-US" dirty="0" smtClean="0"/>
          </a:p>
          <a:p>
            <a:endParaRPr lang="en-US" dirty="0"/>
          </a:p>
        </p:txBody>
      </p:sp>
    </p:spTree>
    <p:extLst>
      <p:ext uri="{BB962C8B-B14F-4D97-AF65-F5344CB8AC3E}">
        <p14:creationId xmlns:p14="http://schemas.microsoft.com/office/powerpoint/2010/main" val="3303177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aseline="0" dirty="0" smtClean="0"/>
              <a:t>The FAFSA, free application for federal student aid, becomes available on October 1.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aseline="0" dirty="0" smtClean="0"/>
              <a:t>The FAFSA must be completed in order to receive any type of institutional or state scholarship, grant, or loan for college.  Be sure to check with each individual college as to their FAFSA deadline.</a:t>
            </a:r>
            <a:endParaRPr lang="en-US" dirty="0" smtClean="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aseline="0" dirty="0" smtClean="0"/>
              <a:t>North Central’s FAFSA session with INvestEd is October 29 from 3-6:30pm.  </a:t>
            </a:r>
            <a:endParaRPr lang="en-US" dirty="0"/>
          </a:p>
        </p:txBody>
      </p:sp>
    </p:spTree>
    <p:extLst>
      <p:ext uri="{BB962C8B-B14F-4D97-AF65-F5344CB8AC3E}">
        <p14:creationId xmlns:p14="http://schemas.microsoft.com/office/powerpoint/2010/main" val="611670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As you begin to look at the sticker price for each college, it is important to note</a:t>
            </a:r>
            <a:r>
              <a:rPr lang="en-US" baseline="0" dirty="0" smtClean="0"/>
              <a:t> that the total cost of attendance is different than the final cost.  If you look at the college comparison chart above, you will see that to attend IUPUI, it is $20,018.  After scholarships and grants are factored in, the final cost to attend IUPUI for this particular student is under $8,000.  </a:t>
            </a:r>
          </a:p>
          <a:p>
            <a:endParaRPr lang="en-US" baseline="0" dirty="0" smtClean="0"/>
          </a:p>
          <a:p>
            <a:r>
              <a:rPr lang="en-US" baseline="0" dirty="0" smtClean="0"/>
              <a:t>We will be posting the College Comparison Chart on the Counseling website.  You can modify this document with your college’s particular information.</a:t>
            </a:r>
            <a:endParaRPr lang="en-US" dirty="0" smtClean="0"/>
          </a:p>
          <a:p>
            <a:endParaRPr lang="en-US" dirty="0"/>
          </a:p>
        </p:txBody>
      </p:sp>
    </p:spTree>
    <p:extLst>
      <p:ext uri="{BB962C8B-B14F-4D97-AF65-F5344CB8AC3E}">
        <p14:creationId xmlns:p14="http://schemas.microsoft.com/office/powerpoint/2010/main" val="2600641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a:t>
            </a:r>
            <a:r>
              <a:rPr lang="en-US" baseline="0" dirty="0" smtClean="0"/>
              <a:t> Parent/Student Night is just the first of many meetings that we will be offering this fall to help your senior student.</a:t>
            </a:r>
          </a:p>
          <a:p>
            <a:r>
              <a:rPr lang="en-US" baseline="0" dirty="0" smtClean="0"/>
              <a:t>Senior English Class discussions will be held in August/September</a:t>
            </a:r>
          </a:p>
          <a:p>
            <a:r>
              <a:rPr lang="en-US" baseline="0" dirty="0" smtClean="0"/>
              <a:t>Small group meetings after school will be available for your student</a:t>
            </a:r>
          </a:p>
          <a:p>
            <a:r>
              <a:rPr lang="en-US" baseline="0" dirty="0" smtClean="0"/>
              <a:t>We will have 4 College Application Help Sessions – 2 will be held immediately after school and 2 will be held in the evening.  This isn’t a formal program, just show up and ask your application questions</a:t>
            </a:r>
          </a:p>
          <a:p>
            <a:r>
              <a:rPr lang="en-US" baseline="0" dirty="0" smtClean="0"/>
              <a:t>Still have questions, email Miss Salazar regarding an individual appointment</a:t>
            </a:r>
            <a:endParaRPr lang="en-US" dirty="0"/>
          </a:p>
        </p:txBody>
      </p:sp>
    </p:spTree>
    <p:extLst>
      <p:ext uri="{BB962C8B-B14F-4D97-AF65-F5344CB8AC3E}">
        <p14:creationId xmlns:p14="http://schemas.microsoft.com/office/powerpoint/2010/main" val="4032159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College</a:t>
            </a:r>
            <a:r>
              <a:rPr lang="en-US" baseline="0" dirty="0" smtClean="0"/>
              <a:t> Handbook is your go-to resource for answers to the following questions, including: Finding the right fit and comparing colleges, making the most of your college visit, navigating scholarships and financial aid, and much more!</a:t>
            </a:r>
          </a:p>
          <a:p>
            <a:r>
              <a:rPr lang="en-US" baseline="0" dirty="0" smtClean="0"/>
              <a:t>Naviance Student is an excellent college and career tool.  Not sure what you want to do after high school?  Complete the Career Interest Profiler, take the Strengths Explorer, and check out the Career Key.  These can all be found under the About Me tab.</a:t>
            </a:r>
          </a:p>
          <a:p>
            <a:r>
              <a:rPr lang="en-US" baseline="0" dirty="0" smtClean="0"/>
              <a:t>The counseling YouTube channel is another great resource for you.  We will be posting short videos that you can easily access at any point during your journey this year.</a:t>
            </a:r>
          </a:p>
          <a:p>
            <a:r>
              <a:rPr lang="en-US" baseline="0" dirty="0" smtClean="0"/>
              <a:t>Lastly, be sure to talk with your counselor or Miss Salazar, College and Career Counselor.  We are here to help you as we know this can be an overwhelming process.</a:t>
            </a:r>
            <a:endParaRPr lang="en-US" dirty="0"/>
          </a:p>
        </p:txBody>
      </p:sp>
    </p:spTree>
    <p:extLst>
      <p:ext uri="{BB962C8B-B14F-4D97-AF65-F5344CB8AC3E}">
        <p14:creationId xmlns:p14="http://schemas.microsoft.com/office/powerpoint/2010/main" val="90687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Look at your handout to</a:t>
            </a:r>
            <a:r>
              <a:rPr lang="en-US" baseline="0" dirty="0" smtClean="0"/>
              <a:t> see a more specific senior year timeline.  We hope this timeline helps to get you and your student organized as we know this can be an overwhelming time.</a:t>
            </a:r>
            <a:endParaRPr lang="en-US" dirty="0"/>
          </a:p>
        </p:txBody>
      </p:sp>
    </p:spTree>
    <p:extLst>
      <p:ext uri="{BB962C8B-B14F-4D97-AF65-F5344CB8AC3E}">
        <p14:creationId xmlns:p14="http://schemas.microsoft.com/office/powerpoint/2010/main" val="302976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4 year colleges</a:t>
            </a:r>
            <a:r>
              <a:rPr lang="en-US" baseline="0" dirty="0" smtClean="0"/>
              <a:t> and universities require students take the ACT and/or the SAT.  </a:t>
            </a:r>
          </a:p>
          <a:p>
            <a:pPr marL="139700" indent="0">
              <a:buNone/>
            </a:pPr>
            <a:endParaRPr lang="en-US" baseline="0" dirty="0" smtClean="0"/>
          </a:p>
          <a:p>
            <a:r>
              <a:rPr lang="en-US" baseline="0" dirty="0" smtClean="0"/>
              <a:t>More and more colleges are requiring SAT and ACT scores to be sent directly from the testing agency.  Because of this new requirement, it is important that your student selects up to 4 schools to send their scores to when registering for the ACT or SAT.  If you must send scores directly from the testing agency after the fact, there is a fee involved.</a:t>
            </a:r>
          </a:p>
          <a:p>
            <a:endParaRPr lang="en-US" baseline="0" dirty="0" smtClean="0"/>
          </a:p>
          <a:p>
            <a:r>
              <a:rPr lang="en-US" baseline="0" dirty="0" smtClean="0"/>
              <a:t>Many colleges have a November 1 priority deadline for scholarship consideration.  This means all materials must be submitted by that date for their application to be considered complete.  If your student does not yet have a test score and wants to meet the November 1 priority deadline, please encourage your student to register for the August SAT or the September ACT at North Central High School.</a:t>
            </a:r>
          </a:p>
          <a:p>
            <a:endParaRPr lang="en-US" baseline="0" dirty="0" smtClean="0"/>
          </a:p>
          <a:p>
            <a:r>
              <a:rPr lang="en-US" baseline="0" dirty="0" smtClean="0"/>
              <a:t>As long as your student has all materials submitted by the November 1 priority deadline, students can continue to take the SAT and/or ACT again for scholarship consideration.</a:t>
            </a:r>
          </a:p>
          <a:p>
            <a:endParaRPr lang="en-US" dirty="0" smtClean="0"/>
          </a:p>
          <a:p>
            <a:endParaRPr lang="en-US" dirty="0"/>
          </a:p>
        </p:txBody>
      </p:sp>
    </p:spTree>
    <p:extLst>
      <p:ext uri="{BB962C8B-B14F-4D97-AF65-F5344CB8AC3E}">
        <p14:creationId xmlns:p14="http://schemas.microsoft.com/office/powerpoint/2010/main" val="3046157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aseline="0" dirty="0" smtClean="0"/>
              <a:t>If your student has not yet taken one of these exams and plans to apply to a 4 year college, please be sure that your student gets registered as soon as possible.  North Central hosts the August 24 SAT.</a:t>
            </a:r>
          </a:p>
          <a:p>
            <a:endParaRPr lang="en-US" dirty="0"/>
          </a:p>
        </p:txBody>
      </p:sp>
    </p:spTree>
    <p:extLst>
      <p:ext uri="{BB962C8B-B14F-4D97-AF65-F5344CB8AC3E}">
        <p14:creationId xmlns:p14="http://schemas.microsoft.com/office/powerpoint/2010/main" val="736278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aseline="0" dirty="0" smtClean="0"/>
              <a:t>If your student has not yet taken one of these exams and plans to apply to a 4 year college, please be sure that your student gets registered as soon as possible.  North Central hosts the September 14 ACT.</a:t>
            </a:r>
          </a:p>
          <a:p>
            <a:endParaRPr lang="en-US" dirty="0"/>
          </a:p>
        </p:txBody>
      </p:sp>
    </p:spTree>
    <p:extLst>
      <p:ext uri="{BB962C8B-B14F-4D97-AF65-F5344CB8AC3E}">
        <p14:creationId xmlns:p14="http://schemas.microsoft.com/office/powerpoint/2010/main" val="3498819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aseline="0" dirty="0" smtClean="0"/>
              <a:t>Free ACT and SAT resources can be found in the North Central Counseling Office and online.  ACT’s online free resource is called ACT Academy, and SAT’s free online resource is called Khan Academy.  You can also access free practice tests on the Princeton Review’s website.</a:t>
            </a:r>
            <a:endParaRPr lang="en-US" dirty="0" smtClean="0"/>
          </a:p>
          <a:p>
            <a:endParaRPr lang="en-US" dirty="0"/>
          </a:p>
        </p:txBody>
      </p:sp>
    </p:spTree>
    <p:extLst>
      <p:ext uri="{BB962C8B-B14F-4D97-AF65-F5344CB8AC3E}">
        <p14:creationId xmlns:p14="http://schemas.microsoft.com/office/powerpoint/2010/main" val="1183098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5dca5095cb_1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5dca5095cb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We know the college application</a:t>
            </a:r>
            <a:r>
              <a:rPr lang="en-US" baseline="0" dirty="0" smtClean="0"/>
              <a:t> process can be overwhelming, but we encourage you to let your student take the lead.  Continue to research and visit colleges together, continue to help keep your student organized, and continue to talk about paying for college.  Students should be checking their emails for important messages from colleges, completing their college applications, and completing their scholarship applications.  Together, this process will become much more manageable.</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02495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832700" y="665600"/>
            <a:ext cx="2430400" cy="3240900"/>
          </a:xfrm>
          <a:prstGeom prst="rect">
            <a:avLst/>
          </a:prstGeom>
          <a:solidFill>
            <a:schemeClr val="dk1"/>
          </a:solidFill>
          <a:ln>
            <a:noFill/>
          </a:ln>
        </p:spPr>
        <p:txBody>
          <a:bodyPr spcFirstLastPara="1" wrap="square" lIns="57575" tIns="57575" rIns="57575" bIns="57575" anchor="ctr" anchorCtr="0">
            <a:noAutofit/>
          </a:bodyPr>
          <a:lstStyle/>
          <a:p>
            <a:pPr marL="0" lvl="0" indent="0" algn="l" rtl="0">
              <a:spcBef>
                <a:spcPts val="0"/>
              </a:spcBef>
              <a:spcAft>
                <a:spcPts val="0"/>
              </a:spcAft>
              <a:buNone/>
            </a:pPr>
            <a:endParaRPr sz="1400" dirty="0"/>
          </a:p>
        </p:txBody>
      </p:sp>
      <p:sp>
        <p:nvSpPr>
          <p:cNvPr id="11" name="Google Shape;11;p2"/>
          <p:cNvSpPr/>
          <p:nvPr/>
        </p:nvSpPr>
        <p:spPr>
          <a:xfrm>
            <a:off x="1995300" y="882400"/>
            <a:ext cx="2105600" cy="2807100"/>
          </a:xfrm>
          <a:prstGeom prst="rect">
            <a:avLst/>
          </a:prstGeom>
          <a:noFill/>
          <a:ln w="28575" cap="flat" cmpd="sng">
            <a:solidFill>
              <a:schemeClr val="lt1"/>
            </a:solidFill>
            <a:prstDash val="solid"/>
            <a:miter lim="8000"/>
            <a:headEnd type="none" w="sm" len="sm"/>
            <a:tailEnd type="none" w="sm" len="sm"/>
          </a:ln>
        </p:spPr>
        <p:txBody>
          <a:bodyPr spcFirstLastPara="1" wrap="square" lIns="57575" tIns="57575" rIns="57575" bIns="57575" anchor="ctr" anchorCtr="0">
            <a:noAutofit/>
          </a:bodyPr>
          <a:lstStyle/>
          <a:p>
            <a:pPr marL="0" lvl="0" indent="0" algn="l" rtl="0">
              <a:spcBef>
                <a:spcPts val="0"/>
              </a:spcBef>
              <a:spcAft>
                <a:spcPts val="0"/>
              </a:spcAft>
              <a:buNone/>
            </a:pPr>
            <a:endParaRPr sz="1400" dirty="0"/>
          </a:p>
        </p:txBody>
      </p:sp>
      <p:sp>
        <p:nvSpPr>
          <p:cNvPr id="12" name="Google Shape;12;p2"/>
          <p:cNvSpPr txBox="1">
            <a:spLocks noGrp="1"/>
          </p:cNvSpPr>
          <p:nvPr>
            <p:ph type="ctrTitle"/>
          </p:nvPr>
        </p:nvSpPr>
        <p:spPr>
          <a:xfrm>
            <a:off x="2064167" y="1446400"/>
            <a:ext cx="1967600" cy="1408200"/>
          </a:xfrm>
          <a:prstGeom prst="rect">
            <a:avLst/>
          </a:prstGeom>
        </p:spPr>
        <p:txBody>
          <a:bodyPr spcFirstLastPara="1" wrap="square" lIns="57575" tIns="57575" rIns="57575" bIns="57575" anchor="ctr" anchorCtr="0">
            <a:noAutofit/>
          </a:bodyPr>
          <a:lstStyle>
            <a:lvl1pPr lvl="0" algn="ctr">
              <a:spcBef>
                <a:spcPts val="0"/>
              </a:spcBef>
              <a:spcAft>
                <a:spcPts val="0"/>
              </a:spcAft>
              <a:buClr>
                <a:schemeClr val="lt1"/>
              </a:buClr>
              <a:buSzPts val="20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20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20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20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20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20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20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20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2000"/>
              <a:buFont typeface="Lato"/>
              <a:buNone/>
              <a:defRPr>
                <a:solidFill>
                  <a:schemeClr val="lt1"/>
                </a:solidFill>
                <a:latin typeface="Lato"/>
                <a:ea typeface="Lato"/>
                <a:cs typeface="Lato"/>
                <a:sym typeface="Lato"/>
              </a:defRPr>
            </a:lvl9pPr>
          </a:lstStyle>
          <a:p>
            <a:endParaRPr/>
          </a:p>
        </p:txBody>
      </p:sp>
      <p:sp>
        <p:nvSpPr>
          <p:cNvPr id="13" name="Google Shape;13;p2"/>
          <p:cNvSpPr txBox="1">
            <a:spLocks noGrp="1"/>
          </p:cNvSpPr>
          <p:nvPr>
            <p:ph type="subTitle" idx="1"/>
          </p:nvPr>
        </p:nvSpPr>
        <p:spPr>
          <a:xfrm>
            <a:off x="2064241" y="2903938"/>
            <a:ext cx="1967600" cy="623400"/>
          </a:xfrm>
          <a:prstGeom prst="rect">
            <a:avLst/>
          </a:prstGeom>
        </p:spPr>
        <p:txBody>
          <a:bodyPr spcFirstLastPara="1" wrap="square" lIns="57575" tIns="57575" rIns="57575" bIns="57575" anchor="b" anchorCtr="0">
            <a:noAutofit/>
          </a:bodyPr>
          <a:lstStyle>
            <a:lvl1pPr lvl="0" algn="ctr">
              <a:lnSpc>
                <a:spcPct val="100000"/>
              </a:lnSpc>
              <a:spcBef>
                <a:spcPts val="0"/>
              </a:spcBef>
              <a:spcAft>
                <a:spcPts val="0"/>
              </a:spcAft>
              <a:buClr>
                <a:schemeClr val="lt1"/>
              </a:buClr>
              <a:buSzPts val="11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100"/>
              <a:buFont typeface="Playfair Display"/>
              <a:buNone/>
              <a:defRPr sz="11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100"/>
              <a:buFont typeface="Playfair Display"/>
              <a:buNone/>
              <a:defRPr sz="11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100"/>
              <a:buFont typeface="Playfair Display"/>
              <a:buNone/>
              <a:defRPr sz="11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100"/>
              <a:buFont typeface="Playfair Display"/>
              <a:buNone/>
              <a:defRPr sz="11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100"/>
              <a:buFont typeface="Playfair Display"/>
              <a:buNone/>
              <a:defRPr sz="11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100"/>
              <a:buFont typeface="Playfair Display"/>
              <a:buNone/>
              <a:defRPr sz="11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100"/>
              <a:buFont typeface="Playfair Display"/>
              <a:buNone/>
              <a:defRPr sz="11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100"/>
              <a:buFont typeface="Playfair Display"/>
              <a:buNone/>
              <a:defRPr sz="1100" b="1">
                <a:solidFill>
                  <a:schemeClr val="lt1"/>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5660167" y="4160897"/>
            <a:ext cx="365600" cy="349800"/>
          </a:xfrm>
          <a:prstGeom prst="rect">
            <a:avLst/>
          </a:prstGeom>
        </p:spPr>
        <p:txBody>
          <a:bodyPr spcFirstLastPara="1" wrap="square" lIns="57575" tIns="57575" rIns="57575" bIns="57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4485067"/>
            <a:ext cx="6096000" cy="87000"/>
          </a:xfrm>
          <a:prstGeom prst="rect">
            <a:avLst/>
          </a:prstGeom>
          <a:solidFill>
            <a:schemeClr val="dk1"/>
          </a:solidFill>
          <a:ln>
            <a:noFill/>
          </a:ln>
        </p:spPr>
        <p:txBody>
          <a:bodyPr spcFirstLastPara="1" wrap="square" lIns="57575" tIns="57575" rIns="57575" bIns="57575" anchor="ctr" anchorCtr="0">
            <a:noAutofit/>
          </a:bodyPr>
          <a:lstStyle/>
          <a:p>
            <a:pPr marL="0" lvl="0" indent="0" algn="l" rtl="0">
              <a:spcBef>
                <a:spcPts val="0"/>
              </a:spcBef>
              <a:spcAft>
                <a:spcPts val="0"/>
              </a:spcAft>
              <a:buNone/>
            </a:pPr>
            <a:endParaRPr sz="1400" dirty="0"/>
          </a:p>
        </p:txBody>
      </p:sp>
      <p:sp>
        <p:nvSpPr>
          <p:cNvPr id="50" name="Google Shape;50;p11"/>
          <p:cNvSpPr txBox="1">
            <a:spLocks noGrp="1"/>
          </p:cNvSpPr>
          <p:nvPr>
            <p:ph type="title" hasCustomPrompt="1"/>
          </p:nvPr>
        </p:nvSpPr>
        <p:spPr>
          <a:xfrm>
            <a:off x="207800" y="1096089"/>
            <a:ext cx="5680400" cy="1431300"/>
          </a:xfrm>
          <a:prstGeom prst="rect">
            <a:avLst/>
          </a:prstGeom>
        </p:spPr>
        <p:txBody>
          <a:bodyPr spcFirstLastPara="1" wrap="square" lIns="57575" tIns="57575" rIns="57575" bIns="57575" anchor="b" anchorCtr="0">
            <a:noAutofit/>
          </a:bodyPr>
          <a:lstStyle>
            <a:lvl1pPr lvl="0" algn="ctr">
              <a:spcBef>
                <a:spcPts val="0"/>
              </a:spcBef>
              <a:spcAft>
                <a:spcPts val="0"/>
              </a:spcAft>
              <a:buSzPts val="6300"/>
              <a:buFont typeface="Lato"/>
              <a:buNone/>
              <a:defRPr sz="6300">
                <a:latin typeface="Lato"/>
                <a:ea typeface="Lato"/>
                <a:cs typeface="Lato"/>
                <a:sym typeface="Lato"/>
              </a:defRPr>
            </a:lvl1pPr>
            <a:lvl2pPr lvl="1" algn="ctr">
              <a:spcBef>
                <a:spcPts val="0"/>
              </a:spcBef>
              <a:spcAft>
                <a:spcPts val="0"/>
              </a:spcAft>
              <a:buSzPts val="6300"/>
              <a:buFont typeface="Lato"/>
              <a:buNone/>
              <a:defRPr sz="6300">
                <a:latin typeface="Lato"/>
                <a:ea typeface="Lato"/>
                <a:cs typeface="Lato"/>
                <a:sym typeface="Lato"/>
              </a:defRPr>
            </a:lvl2pPr>
            <a:lvl3pPr lvl="2" algn="ctr">
              <a:spcBef>
                <a:spcPts val="0"/>
              </a:spcBef>
              <a:spcAft>
                <a:spcPts val="0"/>
              </a:spcAft>
              <a:buSzPts val="6300"/>
              <a:buFont typeface="Lato"/>
              <a:buNone/>
              <a:defRPr sz="6300">
                <a:latin typeface="Lato"/>
                <a:ea typeface="Lato"/>
                <a:cs typeface="Lato"/>
                <a:sym typeface="Lato"/>
              </a:defRPr>
            </a:lvl3pPr>
            <a:lvl4pPr lvl="3" algn="ctr">
              <a:spcBef>
                <a:spcPts val="0"/>
              </a:spcBef>
              <a:spcAft>
                <a:spcPts val="0"/>
              </a:spcAft>
              <a:buSzPts val="6300"/>
              <a:buFont typeface="Lato"/>
              <a:buNone/>
              <a:defRPr sz="6300">
                <a:latin typeface="Lato"/>
                <a:ea typeface="Lato"/>
                <a:cs typeface="Lato"/>
                <a:sym typeface="Lato"/>
              </a:defRPr>
            </a:lvl4pPr>
            <a:lvl5pPr lvl="4" algn="ctr">
              <a:spcBef>
                <a:spcPts val="0"/>
              </a:spcBef>
              <a:spcAft>
                <a:spcPts val="0"/>
              </a:spcAft>
              <a:buSzPts val="6300"/>
              <a:buFont typeface="Lato"/>
              <a:buNone/>
              <a:defRPr sz="6300">
                <a:latin typeface="Lato"/>
                <a:ea typeface="Lato"/>
                <a:cs typeface="Lato"/>
                <a:sym typeface="Lato"/>
              </a:defRPr>
            </a:lvl5pPr>
            <a:lvl6pPr lvl="5" algn="ctr">
              <a:spcBef>
                <a:spcPts val="0"/>
              </a:spcBef>
              <a:spcAft>
                <a:spcPts val="0"/>
              </a:spcAft>
              <a:buSzPts val="6300"/>
              <a:buFont typeface="Lato"/>
              <a:buNone/>
              <a:defRPr sz="6300">
                <a:latin typeface="Lato"/>
                <a:ea typeface="Lato"/>
                <a:cs typeface="Lato"/>
                <a:sym typeface="Lato"/>
              </a:defRPr>
            </a:lvl6pPr>
            <a:lvl7pPr lvl="6" algn="ctr">
              <a:spcBef>
                <a:spcPts val="0"/>
              </a:spcBef>
              <a:spcAft>
                <a:spcPts val="0"/>
              </a:spcAft>
              <a:buSzPts val="6300"/>
              <a:buFont typeface="Lato"/>
              <a:buNone/>
              <a:defRPr sz="6300">
                <a:latin typeface="Lato"/>
                <a:ea typeface="Lato"/>
                <a:cs typeface="Lato"/>
                <a:sym typeface="Lato"/>
              </a:defRPr>
            </a:lvl7pPr>
            <a:lvl8pPr lvl="7" algn="ctr">
              <a:spcBef>
                <a:spcPts val="0"/>
              </a:spcBef>
              <a:spcAft>
                <a:spcPts val="0"/>
              </a:spcAft>
              <a:buSzPts val="6300"/>
              <a:buFont typeface="Lato"/>
              <a:buNone/>
              <a:defRPr sz="6300">
                <a:latin typeface="Lato"/>
                <a:ea typeface="Lato"/>
                <a:cs typeface="Lato"/>
                <a:sym typeface="Lato"/>
              </a:defRPr>
            </a:lvl8pPr>
            <a:lvl9pPr lvl="8" algn="ctr">
              <a:spcBef>
                <a:spcPts val="0"/>
              </a:spcBef>
              <a:spcAft>
                <a:spcPts val="0"/>
              </a:spcAft>
              <a:buSzPts val="6300"/>
              <a:buFont typeface="Lato"/>
              <a:buNone/>
              <a:defRPr sz="6300">
                <a:latin typeface="Lato"/>
                <a:ea typeface="Lato"/>
                <a:cs typeface="Lato"/>
                <a:sym typeface="Lato"/>
              </a:defRPr>
            </a:lvl9pPr>
          </a:lstStyle>
          <a:p>
            <a:r>
              <a:t>xx%</a:t>
            </a:r>
          </a:p>
        </p:txBody>
      </p:sp>
      <p:sp>
        <p:nvSpPr>
          <p:cNvPr id="51" name="Google Shape;51;p11"/>
          <p:cNvSpPr txBox="1">
            <a:spLocks noGrp="1"/>
          </p:cNvSpPr>
          <p:nvPr>
            <p:ph type="body" idx="1"/>
          </p:nvPr>
        </p:nvSpPr>
        <p:spPr>
          <a:xfrm>
            <a:off x="207800" y="2595067"/>
            <a:ext cx="5680400" cy="952500"/>
          </a:xfrm>
          <a:prstGeom prst="rect">
            <a:avLst/>
          </a:prstGeom>
        </p:spPr>
        <p:txBody>
          <a:bodyPr spcFirstLastPara="1" wrap="square" lIns="57575" tIns="57575" rIns="57575" bIns="57575" anchor="t" anchorCtr="0">
            <a:noAutofit/>
          </a:bodyPr>
          <a:lstStyle>
            <a:lvl1pPr marL="457200" lvl="0" indent="-298450" algn="ctr">
              <a:spcBef>
                <a:spcPts val="0"/>
              </a:spcBef>
              <a:spcAft>
                <a:spcPts val="0"/>
              </a:spcAft>
              <a:buSzPts val="1100"/>
              <a:buChar char="●"/>
              <a:defRPr/>
            </a:lvl1pPr>
            <a:lvl2pPr marL="914400" lvl="1" indent="-285750" algn="ctr">
              <a:spcBef>
                <a:spcPts val="1000"/>
              </a:spcBef>
              <a:spcAft>
                <a:spcPts val="0"/>
              </a:spcAft>
              <a:buSzPts val="900"/>
              <a:buChar char="○"/>
              <a:defRPr/>
            </a:lvl2pPr>
            <a:lvl3pPr marL="1371600" lvl="2" indent="-285750" algn="ctr">
              <a:spcBef>
                <a:spcPts val="1000"/>
              </a:spcBef>
              <a:spcAft>
                <a:spcPts val="0"/>
              </a:spcAft>
              <a:buSzPts val="900"/>
              <a:buChar char="■"/>
              <a:defRPr/>
            </a:lvl3pPr>
            <a:lvl4pPr marL="1828800" lvl="3" indent="-285750" algn="ctr">
              <a:spcBef>
                <a:spcPts val="1000"/>
              </a:spcBef>
              <a:spcAft>
                <a:spcPts val="0"/>
              </a:spcAft>
              <a:buSzPts val="900"/>
              <a:buChar char="●"/>
              <a:defRPr/>
            </a:lvl4pPr>
            <a:lvl5pPr marL="2286000" lvl="4" indent="-285750" algn="ctr">
              <a:spcBef>
                <a:spcPts val="1000"/>
              </a:spcBef>
              <a:spcAft>
                <a:spcPts val="0"/>
              </a:spcAft>
              <a:buSzPts val="900"/>
              <a:buChar char="○"/>
              <a:defRPr/>
            </a:lvl5pPr>
            <a:lvl6pPr marL="2743200" lvl="5" indent="-285750" algn="ctr">
              <a:spcBef>
                <a:spcPts val="1000"/>
              </a:spcBef>
              <a:spcAft>
                <a:spcPts val="0"/>
              </a:spcAft>
              <a:buSzPts val="900"/>
              <a:buChar char="■"/>
              <a:defRPr/>
            </a:lvl6pPr>
            <a:lvl7pPr marL="3200400" lvl="6" indent="-285750" algn="ctr">
              <a:spcBef>
                <a:spcPts val="1000"/>
              </a:spcBef>
              <a:spcAft>
                <a:spcPts val="0"/>
              </a:spcAft>
              <a:buSzPts val="900"/>
              <a:buChar char="●"/>
              <a:defRPr/>
            </a:lvl7pPr>
            <a:lvl8pPr marL="3657600" lvl="7" indent="-285750" algn="ctr">
              <a:spcBef>
                <a:spcPts val="1000"/>
              </a:spcBef>
              <a:spcAft>
                <a:spcPts val="0"/>
              </a:spcAft>
              <a:buSzPts val="900"/>
              <a:buChar char="○"/>
              <a:defRPr/>
            </a:lvl8pPr>
            <a:lvl9pPr marL="4114800" lvl="8" indent="-285750" algn="ctr">
              <a:spcBef>
                <a:spcPts val="1000"/>
              </a:spcBef>
              <a:spcAft>
                <a:spcPts val="1000"/>
              </a:spcAft>
              <a:buSzPts val="900"/>
              <a:buChar char="■"/>
              <a:defRPr/>
            </a:lvl9pPr>
          </a:lstStyle>
          <a:p>
            <a:endParaRPr/>
          </a:p>
        </p:txBody>
      </p:sp>
      <p:sp>
        <p:nvSpPr>
          <p:cNvPr id="52" name="Google Shape;52;p11"/>
          <p:cNvSpPr txBox="1">
            <a:spLocks noGrp="1"/>
          </p:cNvSpPr>
          <p:nvPr>
            <p:ph type="sldNum" idx="12"/>
          </p:nvPr>
        </p:nvSpPr>
        <p:spPr>
          <a:xfrm>
            <a:off x="5660167" y="4160897"/>
            <a:ext cx="365600" cy="349800"/>
          </a:xfrm>
          <a:prstGeom prst="rect">
            <a:avLst/>
          </a:prstGeom>
        </p:spPr>
        <p:txBody>
          <a:bodyPr spcFirstLastPara="1" wrap="square" lIns="57575" tIns="57575" rIns="57575" bIns="57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5660167" y="4160897"/>
            <a:ext cx="365600" cy="349800"/>
          </a:xfrm>
          <a:prstGeom prst="rect">
            <a:avLst/>
          </a:prstGeom>
        </p:spPr>
        <p:txBody>
          <a:bodyPr spcFirstLastPara="1" wrap="square" lIns="57575" tIns="57575" rIns="57575" bIns="57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39700" y="1265667"/>
            <a:ext cx="5416800" cy="1598400"/>
          </a:xfrm>
          <a:prstGeom prst="rect">
            <a:avLst/>
          </a:prstGeom>
        </p:spPr>
        <p:txBody>
          <a:bodyPr spcFirstLastPara="1" wrap="square" lIns="57575" tIns="57575" rIns="57575" bIns="57575" anchor="ctr" anchorCtr="0">
            <a:noAutofit/>
          </a:bodyPr>
          <a:lstStyle>
            <a:lvl1pPr lvl="0" algn="ctr">
              <a:spcBef>
                <a:spcPts val="0"/>
              </a:spcBef>
              <a:spcAft>
                <a:spcPts val="0"/>
              </a:spcAft>
              <a:buClr>
                <a:schemeClr val="lt1"/>
              </a:buClr>
              <a:buSzPts val="3000"/>
              <a:buFont typeface="Lato"/>
              <a:buNone/>
              <a:defRPr sz="3000" b="0">
                <a:solidFill>
                  <a:schemeClr val="lt1"/>
                </a:solidFill>
                <a:latin typeface="Lato"/>
                <a:ea typeface="Lato"/>
                <a:cs typeface="Lato"/>
                <a:sym typeface="Lato"/>
              </a:defRPr>
            </a:lvl1pPr>
            <a:lvl2pPr lvl="1" algn="ctr">
              <a:spcBef>
                <a:spcPts val="0"/>
              </a:spcBef>
              <a:spcAft>
                <a:spcPts val="0"/>
              </a:spcAft>
              <a:buClr>
                <a:schemeClr val="lt1"/>
              </a:buClr>
              <a:buSzPts val="3000"/>
              <a:buFont typeface="Lato"/>
              <a:buNone/>
              <a:defRPr sz="3000" b="0">
                <a:solidFill>
                  <a:schemeClr val="lt1"/>
                </a:solidFill>
                <a:latin typeface="Lato"/>
                <a:ea typeface="Lato"/>
                <a:cs typeface="Lato"/>
                <a:sym typeface="Lato"/>
              </a:defRPr>
            </a:lvl2pPr>
            <a:lvl3pPr lvl="2" algn="ctr">
              <a:spcBef>
                <a:spcPts val="0"/>
              </a:spcBef>
              <a:spcAft>
                <a:spcPts val="0"/>
              </a:spcAft>
              <a:buClr>
                <a:schemeClr val="lt1"/>
              </a:buClr>
              <a:buSzPts val="3000"/>
              <a:buFont typeface="Lato"/>
              <a:buNone/>
              <a:defRPr sz="3000" b="0">
                <a:solidFill>
                  <a:schemeClr val="lt1"/>
                </a:solidFill>
                <a:latin typeface="Lato"/>
                <a:ea typeface="Lato"/>
                <a:cs typeface="Lato"/>
                <a:sym typeface="Lato"/>
              </a:defRPr>
            </a:lvl3pPr>
            <a:lvl4pPr lvl="3" algn="ctr">
              <a:spcBef>
                <a:spcPts val="0"/>
              </a:spcBef>
              <a:spcAft>
                <a:spcPts val="0"/>
              </a:spcAft>
              <a:buClr>
                <a:schemeClr val="lt1"/>
              </a:buClr>
              <a:buSzPts val="3000"/>
              <a:buFont typeface="Lato"/>
              <a:buNone/>
              <a:defRPr sz="3000" b="0">
                <a:solidFill>
                  <a:schemeClr val="lt1"/>
                </a:solidFill>
                <a:latin typeface="Lato"/>
                <a:ea typeface="Lato"/>
                <a:cs typeface="Lato"/>
                <a:sym typeface="Lato"/>
              </a:defRPr>
            </a:lvl4pPr>
            <a:lvl5pPr lvl="4" algn="ctr">
              <a:spcBef>
                <a:spcPts val="0"/>
              </a:spcBef>
              <a:spcAft>
                <a:spcPts val="0"/>
              </a:spcAft>
              <a:buClr>
                <a:schemeClr val="lt1"/>
              </a:buClr>
              <a:buSzPts val="3000"/>
              <a:buFont typeface="Lato"/>
              <a:buNone/>
              <a:defRPr sz="3000" b="0">
                <a:solidFill>
                  <a:schemeClr val="lt1"/>
                </a:solidFill>
                <a:latin typeface="Lato"/>
                <a:ea typeface="Lato"/>
                <a:cs typeface="Lato"/>
                <a:sym typeface="Lato"/>
              </a:defRPr>
            </a:lvl5pPr>
            <a:lvl6pPr lvl="5" algn="ctr">
              <a:spcBef>
                <a:spcPts val="0"/>
              </a:spcBef>
              <a:spcAft>
                <a:spcPts val="0"/>
              </a:spcAft>
              <a:buClr>
                <a:schemeClr val="lt1"/>
              </a:buClr>
              <a:buSzPts val="3000"/>
              <a:buFont typeface="Lato"/>
              <a:buNone/>
              <a:defRPr sz="3000" b="0">
                <a:solidFill>
                  <a:schemeClr val="lt1"/>
                </a:solidFill>
                <a:latin typeface="Lato"/>
                <a:ea typeface="Lato"/>
                <a:cs typeface="Lato"/>
                <a:sym typeface="Lato"/>
              </a:defRPr>
            </a:lvl6pPr>
            <a:lvl7pPr lvl="6" algn="ctr">
              <a:spcBef>
                <a:spcPts val="0"/>
              </a:spcBef>
              <a:spcAft>
                <a:spcPts val="0"/>
              </a:spcAft>
              <a:buClr>
                <a:schemeClr val="lt1"/>
              </a:buClr>
              <a:buSzPts val="3000"/>
              <a:buFont typeface="Lato"/>
              <a:buNone/>
              <a:defRPr sz="3000" b="0">
                <a:solidFill>
                  <a:schemeClr val="lt1"/>
                </a:solidFill>
                <a:latin typeface="Lato"/>
                <a:ea typeface="Lato"/>
                <a:cs typeface="Lato"/>
                <a:sym typeface="Lato"/>
              </a:defRPr>
            </a:lvl7pPr>
            <a:lvl8pPr lvl="7" algn="ctr">
              <a:spcBef>
                <a:spcPts val="0"/>
              </a:spcBef>
              <a:spcAft>
                <a:spcPts val="0"/>
              </a:spcAft>
              <a:buClr>
                <a:schemeClr val="lt1"/>
              </a:buClr>
              <a:buSzPts val="3000"/>
              <a:buFont typeface="Lato"/>
              <a:buNone/>
              <a:defRPr sz="3000" b="0">
                <a:solidFill>
                  <a:schemeClr val="lt1"/>
                </a:solidFill>
                <a:latin typeface="Lato"/>
                <a:ea typeface="Lato"/>
                <a:cs typeface="Lato"/>
                <a:sym typeface="Lato"/>
              </a:defRPr>
            </a:lvl8pPr>
            <a:lvl9pPr lvl="8" algn="ctr">
              <a:spcBef>
                <a:spcPts val="0"/>
              </a:spcBef>
              <a:spcAft>
                <a:spcPts val="0"/>
              </a:spcAft>
              <a:buClr>
                <a:schemeClr val="lt1"/>
              </a:buClr>
              <a:buSzPts val="3000"/>
              <a:buFont typeface="Lato"/>
              <a:buNone/>
              <a:defRPr sz="3000" b="0">
                <a:solidFill>
                  <a:schemeClr val="lt1"/>
                </a:solidFill>
                <a:latin typeface="Lato"/>
                <a:ea typeface="Lato"/>
                <a:cs typeface="Lato"/>
                <a:sym typeface="Lato"/>
              </a:defRPr>
            </a:lvl9pPr>
          </a:lstStyle>
          <a:p>
            <a:endParaRPr/>
          </a:p>
        </p:txBody>
      </p:sp>
      <p:sp>
        <p:nvSpPr>
          <p:cNvPr id="17" name="Google Shape;17;p3"/>
          <p:cNvSpPr txBox="1">
            <a:spLocks noGrp="1"/>
          </p:cNvSpPr>
          <p:nvPr>
            <p:ph type="sldNum" idx="12"/>
          </p:nvPr>
        </p:nvSpPr>
        <p:spPr>
          <a:xfrm>
            <a:off x="5660167" y="4160897"/>
            <a:ext cx="365600" cy="349800"/>
          </a:xfrm>
          <a:prstGeom prst="rect">
            <a:avLst/>
          </a:prstGeom>
        </p:spPr>
        <p:txBody>
          <a:bodyPr spcFirstLastPara="1" wrap="square" lIns="57575" tIns="57575" rIns="57575" bIns="5757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4485067"/>
            <a:ext cx="6096000" cy="87000"/>
          </a:xfrm>
          <a:prstGeom prst="rect">
            <a:avLst/>
          </a:prstGeom>
          <a:solidFill>
            <a:schemeClr val="dk1"/>
          </a:solidFill>
          <a:ln>
            <a:noFill/>
          </a:ln>
        </p:spPr>
        <p:txBody>
          <a:bodyPr spcFirstLastPara="1" wrap="square" lIns="57575" tIns="57575" rIns="57575" bIns="57575" anchor="ctr" anchorCtr="0">
            <a:noAutofit/>
          </a:bodyPr>
          <a:lstStyle/>
          <a:p>
            <a:pPr marL="0" lvl="0" indent="0" algn="l" rtl="0">
              <a:spcBef>
                <a:spcPts val="0"/>
              </a:spcBef>
              <a:spcAft>
                <a:spcPts val="0"/>
              </a:spcAft>
              <a:buNone/>
            </a:pPr>
            <a:endParaRPr sz="1400" dirty="0"/>
          </a:p>
        </p:txBody>
      </p:sp>
      <p:sp>
        <p:nvSpPr>
          <p:cNvPr id="20" name="Google Shape;20;p4"/>
          <p:cNvSpPr txBox="1">
            <a:spLocks noGrp="1"/>
          </p:cNvSpPr>
          <p:nvPr>
            <p:ph type="title"/>
          </p:nvPr>
        </p:nvSpPr>
        <p:spPr>
          <a:xfrm>
            <a:off x="207800" y="347867"/>
            <a:ext cx="5680400" cy="556500"/>
          </a:xfrm>
          <a:prstGeom prst="rect">
            <a:avLst/>
          </a:prstGeom>
        </p:spPr>
        <p:txBody>
          <a:bodyPr spcFirstLastPara="1" wrap="square" lIns="57575" tIns="57575" rIns="57575" bIns="5757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 name="Google Shape;21;p4"/>
          <p:cNvSpPr txBox="1">
            <a:spLocks noGrp="1"/>
          </p:cNvSpPr>
          <p:nvPr>
            <p:ph type="body" idx="1"/>
          </p:nvPr>
        </p:nvSpPr>
        <p:spPr>
          <a:xfrm>
            <a:off x="207800" y="1024422"/>
            <a:ext cx="5680400" cy="3036900"/>
          </a:xfrm>
          <a:prstGeom prst="rect">
            <a:avLst/>
          </a:prstGeom>
        </p:spPr>
        <p:txBody>
          <a:bodyPr spcFirstLastPara="1" wrap="square" lIns="57575" tIns="57575" rIns="57575" bIns="57575" anchor="t" anchorCtr="0">
            <a:noAutofit/>
          </a:bodyPr>
          <a:lstStyle>
            <a:lvl1pPr marL="457200" lvl="0" indent="-298450">
              <a:spcBef>
                <a:spcPts val="0"/>
              </a:spcBef>
              <a:spcAft>
                <a:spcPts val="0"/>
              </a:spcAft>
              <a:buSzPts val="1100"/>
              <a:buChar char="●"/>
              <a:defRPr/>
            </a:lvl1pPr>
            <a:lvl2pPr marL="914400" lvl="1" indent="-285750">
              <a:spcBef>
                <a:spcPts val="1000"/>
              </a:spcBef>
              <a:spcAft>
                <a:spcPts val="0"/>
              </a:spcAft>
              <a:buSzPts val="900"/>
              <a:buChar char="○"/>
              <a:defRPr/>
            </a:lvl2pPr>
            <a:lvl3pPr marL="1371600" lvl="2" indent="-285750">
              <a:spcBef>
                <a:spcPts val="1000"/>
              </a:spcBef>
              <a:spcAft>
                <a:spcPts val="0"/>
              </a:spcAft>
              <a:buSzPts val="900"/>
              <a:buChar char="■"/>
              <a:defRPr/>
            </a:lvl3pPr>
            <a:lvl4pPr marL="1828800" lvl="3" indent="-285750">
              <a:spcBef>
                <a:spcPts val="1000"/>
              </a:spcBef>
              <a:spcAft>
                <a:spcPts val="0"/>
              </a:spcAft>
              <a:buSzPts val="900"/>
              <a:buChar char="●"/>
              <a:defRPr/>
            </a:lvl4pPr>
            <a:lvl5pPr marL="2286000" lvl="4" indent="-285750">
              <a:spcBef>
                <a:spcPts val="1000"/>
              </a:spcBef>
              <a:spcAft>
                <a:spcPts val="0"/>
              </a:spcAft>
              <a:buSzPts val="900"/>
              <a:buChar char="○"/>
              <a:defRPr/>
            </a:lvl5pPr>
            <a:lvl6pPr marL="2743200" lvl="5" indent="-285750">
              <a:spcBef>
                <a:spcPts val="1000"/>
              </a:spcBef>
              <a:spcAft>
                <a:spcPts val="0"/>
              </a:spcAft>
              <a:buSzPts val="900"/>
              <a:buChar char="■"/>
              <a:defRPr/>
            </a:lvl6pPr>
            <a:lvl7pPr marL="3200400" lvl="6" indent="-285750">
              <a:spcBef>
                <a:spcPts val="1000"/>
              </a:spcBef>
              <a:spcAft>
                <a:spcPts val="0"/>
              </a:spcAft>
              <a:buSzPts val="900"/>
              <a:buChar char="●"/>
              <a:defRPr/>
            </a:lvl7pPr>
            <a:lvl8pPr marL="3657600" lvl="7" indent="-285750">
              <a:spcBef>
                <a:spcPts val="1000"/>
              </a:spcBef>
              <a:spcAft>
                <a:spcPts val="0"/>
              </a:spcAft>
              <a:buSzPts val="900"/>
              <a:buChar char="○"/>
              <a:defRPr/>
            </a:lvl8pPr>
            <a:lvl9pPr marL="4114800" lvl="8" indent="-285750">
              <a:spcBef>
                <a:spcPts val="1000"/>
              </a:spcBef>
              <a:spcAft>
                <a:spcPts val="1000"/>
              </a:spcAft>
              <a:buSzPts val="900"/>
              <a:buChar char="■"/>
              <a:defRPr/>
            </a:lvl9pPr>
          </a:lstStyle>
          <a:p>
            <a:endParaRPr/>
          </a:p>
        </p:txBody>
      </p:sp>
      <p:sp>
        <p:nvSpPr>
          <p:cNvPr id="22" name="Google Shape;22;p4"/>
          <p:cNvSpPr txBox="1">
            <a:spLocks noGrp="1"/>
          </p:cNvSpPr>
          <p:nvPr>
            <p:ph type="sldNum" idx="12"/>
          </p:nvPr>
        </p:nvSpPr>
        <p:spPr>
          <a:xfrm>
            <a:off x="5660167" y="4160897"/>
            <a:ext cx="365600" cy="349800"/>
          </a:xfrm>
          <a:prstGeom prst="rect">
            <a:avLst/>
          </a:prstGeom>
        </p:spPr>
        <p:txBody>
          <a:bodyPr spcFirstLastPara="1" wrap="square" lIns="57575" tIns="57575" rIns="57575" bIns="57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207800" y="347867"/>
            <a:ext cx="5680400" cy="556500"/>
          </a:xfrm>
          <a:prstGeom prst="rect">
            <a:avLst/>
          </a:prstGeom>
        </p:spPr>
        <p:txBody>
          <a:bodyPr spcFirstLastPara="1" wrap="square" lIns="57575" tIns="57575" rIns="57575" bIns="5757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5" name="Google Shape;25;p5"/>
          <p:cNvSpPr txBox="1">
            <a:spLocks noGrp="1"/>
          </p:cNvSpPr>
          <p:nvPr>
            <p:ph type="body" idx="1"/>
          </p:nvPr>
        </p:nvSpPr>
        <p:spPr>
          <a:xfrm>
            <a:off x="207800" y="1024422"/>
            <a:ext cx="2666400" cy="3036900"/>
          </a:xfrm>
          <a:prstGeom prst="rect">
            <a:avLst/>
          </a:prstGeom>
        </p:spPr>
        <p:txBody>
          <a:bodyPr spcFirstLastPara="1" wrap="square" lIns="57575" tIns="57575" rIns="57575" bIns="57575" anchor="t" anchorCtr="0">
            <a:noAutofit/>
          </a:bodyPr>
          <a:lstStyle>
            <a:lvl1pPr marL="457200" lvl="0" indent="-285750">
              <a:spcBef>
                <a:spcPts val="0"/>
              </a:spcBef>
              <a:spcAft>
                <a:spcPts val="0"/>
              </a:spcAft>
              <a:buSzPts val="900"/>
              <a:buChar char="●"/>
              <a:defRPr sz="900"/>
            </a:lvl1pPr>
            <a:lvl2pPr marL="914400" lvl="1" indent="-279400">
              <a:spcBef>
                <a:spcPts val="1000"/>
              </a:spcBef>
              <a:spcAft>
                <a:spcPts val="0"/>
              </a:spcAft>
              <a:buSzPts val="800"/>
              <a:buChar char="○"/>
              <a:defRPr sz="800"/>
            </a:lvl2pPr>
            <a:lvl3pPr marL="1371600" lvl="2" indent="-279400">
              <a:spcBef>
                <a:spcPts val="1000"/>
              </a:spcBef>
              <a:spcAft>
                <a:spcPts val="0"/>
              </a:spcAft>
              <a:buSzPts val="800"/>
              <a:buChar char="■"/>
              <a:defRPr sz="800"/>
            </a:lvl3pPr>
            <a:lvl4pPr marL="1828800" lvl="3" indent="-279400">
              <a:spcBef>
                <a:spcPts val="1000"/>
              </a:spcBef>
              <a:spcAft>
                <a:spcPts val="0"/>
              </a:spcAft>
              <a:buSzPts val="800"/>
              <a:buChar char="●"/>
              <a:defRPr sz="800"/>
            </a:lvl4pPr>
            <a:lvl5pPr marL="2286000" lvl="4" indent="-279400">
              <a:spcBef>
                <a:spcPts val="1000"/>
              </a:spcBef>
              <a:spcAft>
                <a:spcPts val="0"/>
              </a:spcAft>
              <a:buSzPts val="800"/>
              <a:buChar char="○"/>
              <a:defRPr sz="800"/>
            </a:lvl5pPr>
            <a:lvl6pPr marL="2743200" lvl="5" indent="-279400">
              <a:spcBef>
                <a:spcPts val="1000"/>
              </a:spcBef>
              <a:spcAft>
                <a:spcPts val="0"/>
              </a:spcAft>
              <a:buSzPts val="800"/>
              <a:buChar char="■"/>
              <a:defRPr sz="800"/>
            </a:lvl6pPr>
            <a:lvl7pPr marL="3200400" lvl="6" indent="-279400">
              <a:spcBef>
                <a:spcPts val="1000"/>
              </a:spcBef>
              <a:spcAft>
                <a:spcPts val="0"/>
              </a:spcAft>
              <a:buSzPts val="800"/>
              <a:buChar char="●"/>
              <a:defRPr sz="800"/>
            </a:lvl7pPr>
            <a:lvl8pPr marL="3657600" lvl="7" indent="-279400">
              <a:spcBef>
                <a:spcPts val="1000"/>
              </a:spcBef>
              <a:spcAft>
                <a:spcPts val="0"/>
              </a:spcAft>
              <a:buSzPts val="800"/>
              <a:buChar char="○"/>
              <a:defRPr sz="800"/>
            </a:lvl8pPr>
            <a:lvl9pPr marL="4114800" lvl="8" indent="-279400">
              <a:spcBef>
                <a:spcPts val="1000"/>
              </a:spcBef>
              <a:spcAft>
                <a:spcPts val="1000"/>
              </a:spcAft>
              <a:buSzPts val="800"/>
              <a:buChar char="■"/>
              <a:defRPr sz="800"/>
            </a:lvl9pPr>
          </a:lstStyle>
          <a:p>
            <a:endParaRPr/>
          </a:p>
        </p:txBody>
      </p:sp>
      <p:sp>
        <p:nvSpPr>
          <p:cNvPr id="26" name="Google Shape;26;p5"/>
          <p:cNvSpPr txBox="1">
            <a:spLocks noGrp="1"/>
          </p:cNvSpPr>
          <p:nvPr>
            <p:ph type="body" idx="2"/>
          </p:nvPr>
        </p:nvSpPr>
        <p:spPr>
          <a:xfrm>
            <a:off x="3221600" y="1024422"/>
            <a:ext cx="2666400" cy="3036900"/>
          </a:xfrm>
          <a:prstGeom prst="rect">
            <a:avLst/>
          </a:prstGeom>
        </p:spPr>
        <p:txBody>
          <a:bodyPr spcFirstLastPara="1" wrap="square" lIns="57575" tIns="57575" rIns="57575" bIns="57575" anchor="t" anchorCtr="0">
            <a:noAutofit/>
          </a:bodyPr>
          <a:lstStyle>
            <a:lvl1pPr marL="457200" lvl="0" indent="-285750">
              <a:spcBef>
                <a:spcPts val="0"/>
              </a:spcBef>
              <a:spcAft>
                <a:spcPts val="0"/>
              </a:spcAft>
              <a:buSzPts val="900"/>
              <a:buChar char="●"/>
              <a:defRPr sz="900"/>
            </a:lvl1pPr>
            <a:lvl2pPr marL="914400" lvl="1" indent="-279400">
              <a:spcBef>
                <a:spcPts val="1000"/>
              </a:spcBef>
              <a:spcAft>
                <a:spcPts val="0"/>
              </a:spcAft>
              <a:buSzPts val="800"/>
              <a:buChar char="○"/>
              <a:defRPr sz="800"/>
            </a:lvl2pPr>
            <a:lvl3pPr marL="1371600" lvl="2" indent="-279400">
              <a:spcBef>
                <a:spcPts val="1000"/>
              </a:spcBef>
              <a:spcAft>
                <a:spcPts val="0"/>
              </a:spcAft>
              <a:buSzPts val="800"/>
              <a:buChar char="■"/>
              <a:defRPr sz="800"/>
            </a:lvl3pPr>
            <a:lvl4pPr marL="1828800" lvl="3" indent="-279400">
              <a:spcBef>
                <a:spcPts val="1000"/>
              </a:spcBef>
              <a:spcAft>
                <a:spcPts val="0"/>
              </a:spcAft>
              <a:buSzPts val="800"/>
              <a:buChar char="●"/>
              <a:defRPr sz="800"/>
            </a:lvl4pPr>
            <a:lvl5pPr marL="2286000" lvl="4" indent="-279400">
              <a:spcBef>
                <a:spcPts val="1000"/>
              </a:spcBef>
              <a:spcAft>
                <a:spcPts val="0"/>
              </a:spcAft>
              <a:buSzPts val="800"/>
              <a:buChar char="○"/>
              <a:defRPr sz="800"/>
            </a:lvl5pPr>
            <a:lvl6pPr marL="2743200" lvl="5" indent="-279400">
              <a:spcBef>
                <a:spcPts val="1000"/>
              </a:spcBef>
              <a:spcAft>
                <a:spcPts val="0"/>
              </a:spcAft>
              <a:buSzPts val="800"/>
              <a:buChar char="■"/>
              <a:defRPr sz="800"/>
            </a:lvl6pPr>
            <a:lvl7pPr marL="3200400" lvl="6" indent="-279400">
              <a:spcBef>
                <a:spcPts val="1000"/>
              </a:spcBef>
              <a:spcAft>
                <a:spcPts val="0"/>
              </a:spcAft>
              <a:buSzPts val="800"/>
              <a:buChar char="●"/>
              <a:defRPr sz="800"/>
            </a:lvl7pPr>
            <a:lvl8pPr marL="3657600" lvl="7" indent="-279400">
              <a:spcBef>
                <a:spcPts val="1000"/>
              </a:spcBef>
              <a:spcAft>
                <a:spcPts val="0"/>
              </a:spcAft>
              <a:buSzPts val="800"/>
              <a:buChar char="○"/>
              <a:defRPr sz="800"/>
            </a:lvl8pPr>
            <a:lvl9pPr marL="4114800" lvl="8" indent="-279400">
              <a:spcBef>
                <a:spcPts val="1000"/>
              </a:spcBef>
              <a:spcAft>
                <a:spcPts val="1000"/>
              </a:spcAft>
              <a:buSzPts val="800"/>
              <a:buChar char="■"/>
              <a:defRPr sz="800"/>
            </a:lvl9pPr>
          </a:lstStyle>
          <a:p>
            <a:endParaRPr/>
          </a:p>
        </p:txBody>
      </p:sp>
      <p:sp>
        <p:nvSpPr>
          <p:cNvPr id="27" name="Google Shape;27;p5"/>
          <p:cNvSpPr txBox="1">
            <a:spLocks noGrp="1"/>
          </p:cNvSpPr>
          <p:nvPr>
            <p:ph type="sldNum" idx="12"/>
          </p:nvPr>
        </p:nvSpPr>
        <p:spPr>
          <a:xfrm>
            <a:off x="5660167" y="4160897"/>
            <a:ext cx="365600" cy="349800"/>
          </a:xfrm>
          <a:prstGeom prst="rect">
            <a:avLst/>
          </a:prstGeom>
        </p:spPr>
        <p:txBody>
          <a:bodyPr spcFirstLastPara="1" wrap="square" lIns="57575" tIns="57575" rIns="57575" bIns="57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207800" y="347867"/>
            <a:ext cx="5680400" cy="556500"/>
          </a:xfrm>
          <a:prstGeom prst="rect">
            <a:avLst/>
          </a:prstGeom>
        </p:spPr>
        <p:txBody>
          <a:bodyPr spcFirstLastPara="1" wrap="square" lIns="57575" tIns="57575" rIns="57575" bIns="5757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0" name="Google Shape;30;p6"/>
          <p:cNvSpPr txBox="1">
            <a:spLocks noGrp="1"/>
          </p:cNvSpPr>
          <p:nvPr>
            <p:ph type="sldNum" idx="12"/>
          </p:nvPr>
        </p:nvSpPr>
        <p:spPr>
          <a:xfrm>
            <a:off x="5660167" y="4160897"/>
            <a:ext cx="365600" cy="349800"/>
          </a:xfrm>
          <a:prstGeom prst="rect">
            <a:avLst/>
          </a:prstGeom>
        </p:spPr>
        <p:txBody>
          <a:bodyPr spcFirstLastPara="1" wrap="square" lIns="57575" tIns="57575" rIns="57575" bIns="57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207800" y="493867"/>
            <a:ext cx="1872000" cy="671700"/>
          </a:xfrm>
          <a:prstGeom prst="rect">
            <a:avLst/>
          </a:prstGeom>
        </p:spPr>
        <p:txBody>
          <a:bodyPr spcFirstLastPara="1" wrap="square" lIns="57575" tIns="57575" rIns="57575" bIns="57575" anchor="b" anchorCtr="0">
            <a:noAutofit/>
          </a:bodyPr>
          <a:lstStyle>
            <a:lvl1pPr lvl="0">
              <a:spcBef>
                <a:spcPts val="0"/>
              </a:spcBef>
              <a:spcAft>
                <a:spcPts val="0"/>
              </a:spcAft>
              <a:buSzPts val="1500"/>
              <a:buNone/>
              <a:defRPr sz="1500"/>
            </a:lvl1pPr>
            <a:lvl2pPr lvl="1">
              <a:spcBef>
                <a:spcPts val="0"/>
              </a:spcBef>
              <a:spcAft>
                <a:spcPts val="0"/>
              </a:spcAft>
              <a:buSzPts val="1500"/>
              <a:buNone/>
              <a:defRPr sz="1500"/>
            </a:lvl2pPr>
            <a:lvl3pPr lvl="2">
              <a:spcBef>
                <a:spcPts val="0"/>
              </a:spcBef>
              <a:spcAft>
                <a:spcPts val="0"/>
              </a:spcAft>
              <a:buSzPts val="1500"/>
              <a:buNone/>
              <a:defRPr sz="1500"/>
            </a:lvl3pPr>
            <a:lvl4pPr lvl="3">
              <a:spcBef>
                <a:spcPts val="0"/>
              </a:spcBef>
              <a:spcAft>
                <a:spcPts val="0"/>
              </a:spcAft>
              <a:buSzPts val="1500"/>
              <a:buNone/>
              <a:defRPr sz="1500"/>
            </a:lvl4pPr>
            <a:lvl5pPr lvl="4">
              <a:spcBef>
                <a:spcPts val="0"/>
              </a:spcBef>
              <a:spcAft>
                <a:spcPts val="0"/>
              </a:spcAft>
              <a:buSzPts val="1500"/>
              <a:buNone/>
              <a:defRPr sz="1500"/>
            </a:lvl5pPr>
            <a:lvl6pPr lvl="5">
              <a:spcBef>
                <a:spcPts val="0"/>
              </a:spcBef>
              <a:spcAft>
                <a:spcPts val="0"/>
              </a:spcAft>
              <a:buSzPts val="1500"/>
              <a:buNone/>
              <a:defRPr sz="1500"/>
            </a:lvl6pPr>
            <a:lvl7pPr lvl="6">
              <a:spcBef>
                <a:spcPts val="0"/>
              </a:spcBef>
              <a:spcAft>
                <a:spcPts val="0"/>
              </a:spcAft>
              <a:buSzPts val="1500"/>
              <a:buNone/>
              <a:defRPr sz="1500"/>
            </a:lvl7pPr>
            <a:lvl8pPr lvl="7">
              <a:spcBef>
                <a:spcPts val="0"/>
              </a:spcBef>
              <a:spcAft>
                <a:spcPts val="0"/>
              </a:spcAft>
              <a:buSzPts val="1500"/>
              <a:buNone/>
              <a:defRPr sz="1500"/>
            </a:lvl8pPr>
            <a:lvl9pPr lvl="8">
              <a:spcBef>
                <a:spcPts val="0"/>
              </a:spcBef>
              <a:spcAft>
                <a:spcPts val="0"/>
              </a:spcAft>
              <a:buSzPts val="1500"/>
              <a:buNone/>
              <a:defRPr sz="1500"/>
            </a:lvl9pPr>
          </a:lstStyle>
          <a:p>
            <a:endParaRPr/>
          </a:p>
        </p:txBody>
      </p:sp>
      <p:sp>
        <p:nvSpPr>
          <p:cNvPr id="33" name="Google Shape;33;p7"/>
          <p:cNvSpPr txBox="1">
            <a:spLocks noGrp="1"/>
          </p:cNvSpPr>
          <p:nvPr>
            <p:ph type="body" idx="1"/>
          </p:nvPr>
        </p:nvSpPr>
        <p:spPr>
          <a:xfrm>
            <a:off x="207800" y="1236780"/>
            <a:ext cx="1872000" cy="2826000"/>
          </a:xfrm>
          <a:prstGeom prst="rect">
            <a:avLst/>
          </a:prstGeom>
        </p:spPr>
        <p:txBody>
          <a:bodyPr spcFirstLastPara="1" wrap="square" lIns="57575" tIns="57575" rIns="57575" bIns="57575" anchor="t" anchorCtr="0">
            <a:noAutofit/>
          </a:bodyPr>
          <a:lstStyle>
            <a:lvl1pPr marL="457200" lvl="0" indent="-279400">
              <a:spcBef>
                <a:spcPts val="0"/>
              </a:spcBef>
              <a:spcAft>
                <a:spcPts val="0"/>
              </a:spcAft>
              <a:buSzPts val="800"/>
              <a:buChar char="●"/>
              <a:defRPr sz="800"/>
            </a:lvl1pPr>
            <a:lvl2pPr marL="914400" lvl="1" indent="-279400">
              <a:spcBef>
                <a:spcPts val="1000"/>
              </a:spcBef>
              <a:spcAft>
                <a:spcPts val="0"/>
              </a:spcAft>
              <a:buSzPts val="800"/>
              <a:buChar char="○"/>
              <a:defRPr sz="800"/>
            </a:lvl2pPr>
            <a:lvl3pPr marL="1371600" lvl="2" indent="-279400">
              <a:spcBef>
                <a:spcPts val="1000"/>
              </a:spcBef>
              <a:spcAft>
                <a:spcPts val="0"/>
              </a:spcAft>
              <a:buSzPts val="800"/>
              <a:buChar char="■"/>
              <a:defRPr sz="800"/>
            </a:lvl3pPr>
            <a:lvl4pPr marL="1828800" lvl="3" indent="-279400">
              <a:spcBef>
                <a:spcPts val="1000"/>
              </a:spcBef>
              <a:spcAft>
                <a:spcPts val="0"/>
              </a:spcAft>
              <a:buSzPts val="800"/>
              <a:buChar char="●"/>
              <a:defRPr sz="800"/>
            </a:lvl4pPr>
            <a:lvl5pPr marL="2286000" lvl="4" indent="-279400">
              <a:spcBef>
                <a:spcPts val="1000"/>
              </a:spcBef>
              <a:spcAft>
                <a:spcPts val="0"/>
              </a:spcAft>
              <a:buSzPts val="800"/>
              <a:buChar char="○"/>
              <a:defRPr sz="800"/>
            </a:lvl5pPr>
            <a:lvl6pPr marL="2743200" lvl="5" indent="-279400">
              <a:spcBef>
                <a:spcPts val="1000"/>
              </a:spcBef>
              <a:spcAft>
                <a:spcPts val="0"/>
              </a:spcAft>
              <a:buSzPts val="800"/>
              <a:buChar char="■"/>
              <a:defRPr sz="800"/>
            </a:lvl6pPr>
            <a:lvl7pPr marL="3200400" lvl="6" indent="-279400">
              <a:spcBef>
                <a:spcPts val="1000"/>
              </a:spcBef>
              <a:spcAft>
                <a:spcPts val="0"/>
              </a:spcAft>
              <a:buSzPts val="800"/>
              <a:buChar char="●"/>
              <a:defRPr sz="800"/>
            </a:lvl7pPr>
            <a:lvl8pPr marL="3657600" lvl="7" indent="-279400">
              <a:spcBef>
                <a:spcPts val="1000"/>
              </a:spcBef>
              <a:spcAft>
                <a:spcPts val="0"/>
              </a:spcAft>
              <a:buSzPts val="800"/>
              <a:buChar char="○"/>
              <a:defRPr sz="800"/>
            </a:lvl8pPr>
            <a:lvl9pPr marL="4114800" lvl="8" indent="-279400">
              <a:spcBef>
                <a:spcPts val="1000"/>
              </a:spcBef>
              <a:spcAft>
                <a:spcPts val="1000"/>
              </a:spcAft>
              <a:buSzPts val="800"/>
              <a:buChar char="■"/>
              <a:defRPr sz="800"/>
            </a:lvl9pPr>
          </a:lstStyle>
          <a:p>
            <a:endParaRPr/>
          </a:p>
        </p:txBody>
      </p:sp>
      <p:sp>
        <p:nvSpPr>
          <p:cNvPr id="34" name="Google Shape;34;p7"/>
          <p:cNvSpPr txBox="1">
            <a:spLocks noGrp="1"/>
          </p:cNvSpPr>
          <p:nvPr>
            <p:ph type="sldNum" idx="12"/>
          </p:nvPr>
        </p:nvSpPr>
        <p:spPr>
          <a:xfrm>
            <a:off x="5660167" y="4160897"/>
            <a:ext cx="365600" cy="349800"/>
          </a:xfrm>
          <a:prstGeom prst="rect">
            <a:avLst/>
          </a:prstGeom>
        </p:spPr>
        <p:txBody>
          <a:bodyPr spcFirstLastPara="1" wrap="square" lIns="57575" tIns="57575" rIns="57575" bIns="57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326833" y="467867"/>
            <a:ext cx="3746000" cy="3636300"/>
          </a:xfrm>
          <a:prstGeom prst="rect">
            <a:avLst/>
          </a:prstGeom>
        </p:spPr>
        <p:txBody>
          <a:bodyPr spcFirstLastPara="1" wrap="square" lIns="57575" tIns="57575" rIns="57575" bIns="57575" anchor="ctr" anchorCtr="0">
            <a:noAutofit/>
          </a:bodyPr>
          <a:lstStyle>
            <a:lvl1pPr lvl="0">
              <a:spcBef>
                <a:spcPts val="0"/>
              </a:spcBef>
              <a:spcAft>
                <a:spcPts val="0"/>
              </a:spcAft>
              <a:buClr>
                <a:schemeClr val="lt1"/>
              </a:buClr>
              <a:buSzPts val="3000"/>
              <a:buFont typeface="Lato"/>
              <a:buNone/>
              <a:defRPr sz="3000" b="0">
                <a:solidFill>
                  <a:schemeClr val="lt1"/>
                </a:solidFill>
                <a:latin typeface="Lato"/>
                <a:ea typeface="Lato"/>
                <a:cs typeface="Lato"/>
                <a:sym typeface="Lato"/>
              </a:defRPr>
            </a:lvl1pPr>
            <a:lvl2pPr lvl="1">
              <a:spcBef>
                <a:spcPts val="0"/>
              </a:spcBef>
              <a:spcAft>
                <a:spcPts val="0"/>
              </a:spcAft>
              <a:buClr>
                <a:schemeClr val="lt1"/>
              </a:buClr>
              <a:buSzPts val="3000"/>
              <a:buFont typeface="Lato"/>
              <a:buNone/>
              <a:defRPr sz="3000" b="0">
                <a:solidFill>
                  <a:schemeClr val="lt1"/>
                </a:solidFill>
                <a:latin typeface="Lato"/>
                <a:ea typeface="Lato"/>
                <a:cs typeface="Lato"/>
                <a:sym typeface="Lato"/>
              </a:defRPr>
            </a:lvl2pPr>
            <a:lvl3pPr lvl="2">
              <a:spcBef>
                <a:spcPts val="0"/>
              </a:spcBef>
              <a:spcAft>
                <a:spcPts val="0"/>
              </a:spcAft>
              <a:buClr>
                <a:schemeClr val="lt1"/>
              </a:buClr>
              <a:buSzPts val="3000"/>
              <a:buFont typeface="Lato"/>
              <a:buNone/>
              <a:defRPr sz="3000" b="0">
                <a:solidFill>
                  <a:schemeClr val="lt1"/>
                </a:solidFill>
                <a:latin typeface="Lato"/>
                <a:ea typeface="Lato"/>
                <a:cs typeface="Lato"/>
                <a:sym typeface="Lato"/>
              </a:defRPr>
            </a:lvl3pPr>
            <a:lvl4pPr lvl="3">
              <a:spcBef>
                <a:spcPts val="0"/>
              </a:spcBef>
              <a:spcAft>
                <a:spcPts val="0"/>
              </a:spcAft>
              <a:buClr>
                <a:schemeClr val="lt1"/>
              </a:buClr>
              <a:buSzPts val="3000"/>
              <a:buFont typeface="Lato"/>
              <a:buNone/>
              <a:defRPr sz="3000" b="0">
                <a:solidFill>
                  <a:schemeClr val="lt1"/>
                </a:solidFill>
                <a:latin typeface="Lato"/>
                <a:ea typeface="Lato"/>
                <a:cs typeface="Lato"/>
                <a:sym typeface="Lato"/>
              </a:defRPr>
            </a:lvl4pPr>
            <a:lvl5pPr lvl="4">
              <a:spcBef>
                <a:spcPts val="0"/>
              </a:spcBef>
              <a:spcAft>
                <a:spcPts val="0"/>
              </a:spcAft>
              <a:buClr>
                <a:schemeClr val="lt1"/>
              </a:buClr>
              <a:buSzPts val="3000"/>
              <a:buFont typeface="Lato"/>
              <a:buNone/>
              <a:defRPr sz="3000" b="0">
                <a:solidFill>
                  <a:schemeClr val="lt1"/>
                </a:solidFill>
                <a:latin typeface="Lato"/>
                <a:ea typeface="Lato"/>
                <a:cs typeface="Lato"/>
                <a:sym typeface="Lato"/>
              </a:defRPr>
            </a:lvl5pPr>
            <a:lvl6pPr lvl="5">
              <a:spcBef>
                <a:spcPts val="0"/>
              </a:spcBef>
              <a:spcAft>
                <a:spcPts val="0"/>
              </a:spcAft>
              <a:buClr>
                <a:schemeClr val="lt1"/>
              </a:buClr>
              <a:buSzPts val="3000"/>
              <a:buFont typeface="Lato"/>
              <a:buNone/>
              <a:defRPr sz="3000" b="0">
                <a:solidFill>
                  <a:schemeClr val="lt1"/>
                </a:solidFill>
                <a:latin typeface="Lato"/>
                <a:ea typeface="Lato"/>
                <a:cs typeface="Lato"/>
                <a:sym typeface="Lato"/>
              </a:defRPr>
            </a:lvl6pPr>
            <a:lvl7pPr lvl="6">
              <a:spcBef>
                <a:spcPts val="0"/>
              </a:spcBef>
              <a:spcAft>
                <a:spcPts val="0"/>
              </a:spcAft>
              <a:buClr>
                <a:schemeClr val="lt1"/>
              </a:buClr>
              <a:buSzPts val="3000"/>
              <a:buFont typeface="Lato"/>
              <a:buNone/>
              <a:defRPr sz="3000" b="0">
                <a:solidFill>
                  <a:schemeClr val="lt1"/>
                </a:solidFill>
                <a:latin typeface="Lato"/>
                <a:ea typeface="Lato"/>
                <a:cs typeface="Lato"/>
                <a:sym typeface="Lato"/>
              </a:defRPr>
            </a:lvl7pPr>
            <a:lvl8pPr lvl="7">
              <a:spcBef>
                <a:spcPts val="0"/>
              </a:spcBef>
              <a:spcAft>
                <a:spcPts val="0"/>
              </a:spcAft>
              <a:buClr>
                <a:schemeClr val="lt1"/>
              </a:buClr>
              <a:buSzPts val="3000"/>
              <a:buFont typeface="Lato"/>
              <a:buNone/>
              <a:defRPr sz="3000" b="0">
                <a:solidFill>
                  <a:schemeClr val="lt1"/>
                </a:solidFill>
                <a:latin typeface="Lato"/>
                <a:ea typeface="Lato"/>
                <a:cs typeface="Lato"/>
                <a:sym typeface="Lato"/>
              </a:defRPr>
            </a:lvl8pPr>
            <a:lvl9pPr lvl="8">
              <a:spcBef>
                <a:spcPts val="0"/>
              </a:spcBef>
              <a:spcAft>
                <a:spcPts val="0"/>
              </a:spcAft>
              <a:buClr>
                <a:schemeClr val="lt1"/>
              </a:buClr>
              <a:buSzPts val="3000"/>
              <a:buFont typeface="Lato"/>
              <a:buNone/>
              <a:defRPr sz="3000" b="0">
                <a:solidFill>
                  <a:schemeClr val="lt1"/>
                </a:solidFill>
                <a:latin typeface="Lato"/>
                <a:ea typeface="Lato"/>
                <a:cs typeface="Lato"/>
                <a:sym typeface="Lato"/>
              </a:defRPr>
            </a:lvl9pPr>
          </a:lstStyle>
          <a:p>
            <a:endParaRPr/>
          </a:p>
        </p:txBody>
      </p:sp>
      <p:sp>
        <p:nvSpPr>
          <p:cNvPr id="37" name="Google Shape;37;p8"/>
          <p:cNvSpPr txBox="1">
            <a:spLocks noGrp="1"/>
          </p:cNvSpPr>
          <p:nvPr>
            <p:ph type="sldNum" idx="12"/>
          </p:nvPr>
        </p:nvSpPr>
        <p:spPr>
          <a:xfrm>
            <a:off x="5660167" y="4160897"/>
            <a:ext cx="365600" cy="349800"/>
          </a:xfrm>
          <a:prstGeom prst="rect">
            <a:avLst/>
          </a:prstGeom>
        </p:spPr>
        <p:txBody>
          <a:bodyPr spcFirstLastPara="1" wrap="square" lIns="57575" tIns="57575" rIns="57575" bIns="5757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3048000" y="-22"/>
            <a:ext cx="3048000" cy="4572000"/>
          </a:xfrm>
          <a:prstGeom prst="rect">
            <a:avLst/>
          </a:prstGeom>
          <a:solidFill>
            <a:schemeClr val="dk1"/>
          </a:solidFill>
          <a:ln>
            <a:noFill/>
          </a:ln>
        </p:spPr>
        <p:txBody>
          <a:bodyPr spcFirstLastPara="1" wrap="square" lIns="57575" tIns="57575" rIns="57575" bIns="57575" anchor="ctr" anchorCtr="0">
            <a:noAutofit/>
          </a:bodyPr>
          <a:lstStyle/>
          <a:p>
            <a:pPr marL="0" lvl="0" indent="0" algn="l" rtl="0">
              <a:spcBef>
                <a:spcPts val="0"/>
              </a:spcBef>
              <a:spcAft>
                <a:spcPts val="0"/>
              </a:spcAft>
              <a:buNone/>
            </a:pPr>
            <a:endParaRPr sz="1400" dirty="0"/>
          </a:p>
        </p:txBody>
      </p:sp>
      <p:cxnSp>
        <p:nvCxnSpPr>
          <p:cNvPr id="40" name="Google Shape;40;p9"/>
          <p:cNvCxnSpPr/>
          <p:nvPr/>
        </p:nvCxnSpPr>
        <p:spPr>
          <a:xfrm>
            <a:off x="3353117" y="3996000"/>
            <a:ext cx="3124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9"/>
          <p:cNvSpPr txBox="1">
            <a:spLocks noGrp="1"/>
          </p:cNvSpPr>
          <p:nvPr>
            <p:ph type="title"/>
          </p:nvPr>
        </p:nvSpPr>
        <p:spPr>
          <a:xfrm>
            <a:off x="177000" y="984844"/>
            <a:ext cx="2696800" cy="1496400"/>
          </a:xfrm>
          <a:prstGeom prst="rect">
            <a:avLst/>
          </a:prstGeom>
        </p:spPr>
        <p:txBody>
          <a:bodyPr spcFirstLastPara="1" wrap="square" lIns="57575" tIns="57575" rIns="57575" bIns="57575" anchor="b" anchorCtr="0">
            <a:noAutofit/>
          </a:bodyPr>
          <a:lstStyle>
            <a:lvl1pPr lvl="0" algn="ctr">
              <a:spcBef>
                <a:spcPts val="0"/>
              </a:spcBef>
              <a:spcAft>
                <a:spcPts val="0"/>
              </a:spcAft>
              <a:buSzPts val="2600"/>
              <a:buNone/>
              <a:defRPr sz="2600"/>
            </a:lvl1pPr>
            <a:lvl2pPr lvl="1" algn="ctr">
              <a:spcBef>
                <a:spcPts val="0"/>
              </a:spcBef>
              <a:spcAft>
                <a:spcPts val="0"/>
              </a:spcAft>
              <a:buSzPts val="2600"/>
              <a:buNone/>
              <a:defRPr sz="2600"/>
            </a:lvl2pPr>
            <a:lvl3pPr lvl="2" algn="ctr">
              <a:spcBef>
                <a:spcPts val="0"/>
              </a:spcBef>
              <a:spcAft>
                <a:spcPts val="0"/>
              </a:spcAft>
              <a:buSzPts val="2600"/>
              <a:buNone/>
              <a:defRPr sz="2600"/>
            </a:lvl3pPr>
            <a:lvl4pPr lvl="3" algn="ctr">
              <a:spcBef>
                <a:spcPts val="0"/>
              </a:spcBef>
              <a:spcAft>
                <a:spcPts val="0"/>
              </a:spcAft>
              <a:buSzPts val="2600"/>
              <a:buNone/>
              <a:defRPr sz="2600"/>
            </a:lvl4pPr>
            <a:lvl5pPr lvl="4" algn="ctr">
              <a:spcBef>
                <a:spcPts val="0"/>
              </a:spcBef>
              <a:spcAft>
                <a:spcPts val="0"/>
              </a:spcAft>
              <a:buSzPts val="2600"/>
              <a:buNone/>
              <a:defRPr sz="2600"/>
            </a:lvl5pPr>
            <a:lvl6pPr lvl="5" algn="ctr">
              <a:spcBef>
                <a:spcPts val="0"/>
              </a:spcBef>
              <a:spcAft>
                <a:spcPts val="0"/>
              </a:spcAft>
              <a:buSzPts val="2600"/>
              <a:buNone/>
              <a:defRPr sz="2600"/>
            </a:lvl6pPr>
            <a:lvl7pPr lvl="6" algn="ctr">
              <a:spcBef>
                <a:spcPts val="0"/>
              </a:spcBef>
              <a:spcAft>
                <a:spcPts val="0"/>
              </a:spcAft>
              <a:buSzPts val="2600"/>
              <a:buNone/>
              <a:defRPr sz="2600"/>
            </a:lvl7pPr>
            <a:lvl8pPr lvl="7" algn="ctr">
              <a:spcBef>
                <a:spcPts val="0"/>
              </a:spcBef>
              <a:spcAft>
                <a:spcPts val="0"/>
              </a:spcAft>
              <a:buSzPts val="2600"/>
              <a:buNone/>
              <a:defRPr sz="2600"/>
            </a:lvl8pPr>
            <a:lvl9pPr lvl="8" algn="ctr">
              <a:spcBef>
                <a:spcPts val="0"/>
              </a:spcBef>
              <a:spcAft>
                <a:spcPts val="0"/>
              </a:spcAft>
              <a:buSzPts val="2600"/>
              <a:buNone/>
              <a:defRPr sz="2600"/>
            </a:lvl9pPr>
          </a:lstStyle>
          <a:p>
            <a:endParaRPr/>
          </a:p>
        </p:txBody>
      </p:sp>
      <p:sp>
        <p:nvSpPr>
          <p:cNvPr id="42" name="Google Shape;42;p9"/>
          <p:cNvSpPr txBox="1">
            <a:spLocks noGrp="1"/>
          </p:cNvSpPr>
          <p:nvPr>
            <p:ph type="subTitle" idx="1"/>
          </p:nvPr>
        </p:nvSpPr>
        <p:spPr>
          <a:xfrm>
            <a:off x="177000" y="2529068"/>
            <a:ext cx="2696800" cy="1196100"/>
          </a:xfrm>
          <a:prstGeom prst="rect">
            <a:avLst/>
          </a:prstGeom>
        </p:spPr>
        <p:txBody>
          <a:bodyPr spcFirstLastPara="1" wrap="square" lIns="57575" tIns="57575" rIns="57575" bIns="57575" anchor="t" anchorCtr="0">
            <a:noAutofit/>
          </a:bodyPr>
          <a:lstStyle>
            <a:lvl1pPr lvl="0" algn="ctr">
              <a:lnSpc>
                <a:spcPct val="100000"/>
              </a:lnSpc>
              <a:spcBef>
                <a:spcPts val="0"/>
              </a:spcBef>
              <a:spcAft>
                <a:spcPts val="0"/>
              </a:spcAft>
              <a:buSzPts val="1300"/>
              <a:buNone/>
              <a:defRPr sz="1300"/>
            </a:lvl1pPr>
            <a:lvl2pPr lvl="1" algn="ctr">
              <a:lnSpc>
                <a:spcPct val="100000"/>
              </a:lnSpc>
              <a:spcBef>
                <a:spcPts val="0"/>
              </a:spcBef>
              <a:spcAft>
                <a:spcPts val="0"/>
              </a:spcAft>
              <a:buSzPts val="1300"/>
              <a:buNone/>
              <a:defRPr sz="1300"/>
            </a:lvl2pPr>
            <a:lvl3pPr lvl="2" algn="ctr">
              <a:lnSpc>
                <a:spcPct val="100000"/>
              </a:lnSpc>
              <a:spcBef>
                <a:spcPts val="0"/>
              </a:spcBef>
              <a:spcAft>
                <a:spcPts val="0"/>
              </a:spcAft>
              <a:buSzPts val="1300"/>
              <a:buNone/>
              <a:defRPr sz="1300"/>
            </a:lvl3pPr>
            <a:lvl4pPr lvl="3" algn="ctr">
              <a:lnSpc>
                <a:spcPct val="100000"/>
              </a:lnSpc>
              <a:spcBef>
                <a:spcPts val="0"/>
              </a:spcBef>
              <a:spcAft>
                <a:spcPts val="0"/>
              </a:spcAft>
              <a:buSzPts val="1300"/>
              <a:buNone/>
              <a:defRPr sz="1300"/>
            </a:lvl4pPr>
            <a:lvl5pPr lvl="4" algn="ctr">
              <a:lnSpc>
                <a:spcPct val="100000"/>
              </a:lnSpc>
              <a:spcBef>
                <a:spcPts val="0"/>
              </a:spcBef>
              <a:spcAft>
                <a:spcPts val="0"/>
              </a:spcAft>
              <a:buSzPts val="1300"/>
              <a:buNone/>
              <a:defRPr sz="1300"/>
            </a:lvl5pPr>
            <a:lvl6pPr lvl="5" algn="ctr">
              <a:lnSpc>
                <a:spcPct val="100000"/>
              </a:lnSpc>
              <a:spcBef>
                <a:spcPts val="0"/>
              </a:spcBef>
              <a:spcAft>
                <a:spcPts val="0"/>
              </a:spcAft>
              <a:buSzPts val="1300"/>
              <a:buNone/>
              <a:defRPr sz="1300"/>
            </a:lvl6pPr>
            <a:lvl7pPr lvl="6" algn="ctr">
              <a:lnSpc>
                <a:spcPct val="100000"/>
              </a:lnSpc>
              <a:spcBef>
                <a:spcPts val="0"/>
              </a:spcBef>
              <a:spcAft>
                <a:spcPts val="0"/>
              </a:spcAft>
              <a:buSzPts val="1300"/>
              <a:buNone/>
              <a:defRPr sz="1300"/>
            </a:lvl7pPr>
            <a:lvl8pPr lvl="7" algn="ctr">
              <a:lnSpc>
                <a:spcPct val="100000"/>
              </a:lnSpc>
              <a:spcBef>
                <a:spcPts val="0"/>
              </a:spcBef>
              <a:spcAft>
                <a:spcPts val="0"/>
              </a:spcAft>
              <a:buSzPts val="1300"/>
              <a:buNone/>
              <a:defRPr sz="1300"/>
            </a:lvl8pPr>
            <a:lvl9pPr lvl="8" algn="ctr">
              <a:lnSpc>
                <a:spcPct val="100000"/>
              </a:lnSpc>
              <a:spcBef>
                <a:spcPts val="0"/>
              </a:spcBef>
              <a:spcAft>
                <a:spcPts val="0"/>
              </a:spcAft>
              <a:buSzPts val="1300"/>
              <a:buNone/>
              <a:defRPr sz="1300"/>
            </a:lvl9pPr>
          </a:lstStyle>
          <a:p>
            <a:endParaRPr/>
          </a:p>
        </p:txBody>
      </p:sp>
      <p:sp>
        <p:nvSpPr>
          <p:cNvPr id="43" name="Google Shape;43;p9"/>
          <p:cNvSpPr txBox="1">
            <a:spLocks noGrp="1"/>
          </p:cNvSpPr>
          <p:nvPr>
            <p:ph type="body" idx="2"/>
          </p:nvPr>
        </p:nvSpPr>
        <p:spPr>
          <a:xfrm>
            <a:off x="3293000" y="643733"/>
            <a:ext cx="2558000" cy="3284400"/>
          </a:xfrm>
          <a:prstGeom prst="rect">
            <a:avLst/>
          </a:prstGeom>
        </p:spPr>
        <p:txBody>
          <a:bodyPr spcFirstLastPara="1" wrap="square" lIns="57575" tIns="57575" rIns="57575" bIns="57575" anchor="ctr" anchorCtr="0">
            <a:noAutofit/>
          </a:bodyPr>
          <a:lstStyle>
            <a:lvl1pPr marL="457200" lvl="0" indent="-298450">
              <a:spcBef>
                <a:spcPts val="0"/>
              </a:spcBef>
              <a:spcAft>
                <a:spcPts val="0"/>
              </a:spcAft>
              <a:buClr>
                <a:schemeClr val="lt1"/>
              </a:buClr>
              <a:buSzPts val="1100"/>
              <a:buChar char="●"/>
              <a:defRPr>
                <a:solidFill>
                  <a:schemeClr val="lt1"/>
                </a:solidFill>
              </a:defRPr>
            </a:lvl1pPr>
            <a:lvl2pPr marL="914400" lvl="1" indent="-285750">
              <a:spcBef>
                <a:spcPts val="1000"/>
              </a:spcBef>
              <a:spcAft>
                <a:spcPts val="0"/>
              </a:spcAft>
              <a:buClr>
                <a:schemeClr val="lt1"/>
              </a:buClr>
              <a:buSzPts val="900"/>
              <a:buChar char="○"/>
              <a:defRPr>
                <a:solidFill>
                  <a:schemeClr val="lt1"/>
                </a:solidFill>
              </a:defRPr>
            </a:lvl2pPr>
            <a:lvl3pPr marL="1371600" lvl="2" indent="-285750">
              <a:spcBef>
                <a:spcPts val="1000"/>
              </a:spcBef>
              <a:spcAft>
                <a:spcPts val="0"/>
              </a:spcAft>
              <a:buClr>
                <a:schemeClr val="lt1"/>
              </a:buClr>
              <a:buSzPts val="900"/>
              <a:buChar char="■"/>
              <a:defRPr>
                <a:solidFill>
                  <a:schemeClr val="lt1"/>
                </a:solidFill>
              </a:defRPr>
            </a:lvl3pPr>
            <a:lvl4pPr marL="1828800" lvl="3" indent="-285750">
              <a:spcBef>
                <a:spcPts val="1000"/>
              </a:spcBef>
              <a:spcAft>
                <a:spcPts val="0"/>
              </a:spcAft>
              <a:buClr>
                <a:schemeClr val="lt1"/>
              </a:buClr>
              <a:buSzPts val="900"/>
              <a:buChar char="●"/>
              <a:defRPr>
                <a:solidFill>
                  <a:schemeClr val="lt1"/>
                </a:solidFill>
              </a:defRPr>
            </a:lvl4pPr>
            <a:lvl5pPr marL="2286000" lvl="4" indent="-285750">
              <a:spcBef>
                <a:spcPts val="1000"/>
              </a:spcBef>
              <a:spcAft>
                <a:spcPts val="0"/>
              </a:spcAft>
              <a:buClr>
                <a:schemeClr val="lt1"/>
              </a:buClr>
              <a:buSzPts val="900"/>
              <a:buChar char="○"/>
              <a:defRPr>
                <a:solidFill>
                  <a:schemeClr val="lt1"/>
                </a:solidFill>
              </a:defRPr>
            </a:lvl5pPr>
            <a:lvl6pPr marL="2743200" lvl="5" indent="-285750">
              <a:spcBef>
                <a:spcPts val="1000"/>
              </a:spcBef>
              <a:spcAft>
                <a:spcPts val="0"/>
              </a:spcAft>
              <a:buClr>
                <a:schemeClr val="lt1"/>
              </a:buClr>
              <a:buSzPts val="900"/>
              <a:buChar char="■"/>
              <a:defRPr>
                <a:solidFill>
                  <a:schemeClr val="lt1"/>
                </a:solidFill>
              </a:defRPr>
            </a:lvl6pPr>
            <a:lvl7pPr marL="3200400" lvl="6" indent="-285750">
              <a:spcBef>
                <a:spcPts val="1000"/>
              </a:spcBef>
              <a:spcAft>
                <a:spcPts val="0"/>
              </a:spcAft>
              <a:buClr>
                <a:schemeClr val="lt1"/>
              </a:buClr>
              <a:buSzPts val="900"/>
              <a:buChar char="●"/>
              <a:defRPr>
                <a:solidFill>
                  <a:schemeClr val="lt1"/>
                </a:solidFill>
              </a:defRPr>
            </a:lvl7pPr>
            <a:lvl8pPr marL="3657600" lvl="7" indent="-285750">
              <a:spcBef>
                <a:spcPts val="1000"/>
              </a:spcBef>
              <a:spcAft>
                <a:spcPts val="0"/>
              </a:spcAft>
              <a:buClr>
                <a:schemeClr val="lt1"/>
              </a:buClr>
              <a:buSzPts val="900"/>
              <a:buChar char="○"/>
              <a:defRPr>
                <a:solidFill>
                  <a:schemeClr val="lt1"/>
                </a:solidFill>
              </a:defRPr>
            </a:lvl8pPr>
            <a:lvl9pPr marL="4114800" lvl="8" indent="-285750">
              <a:spcBef>
                <a:spcPts val="1000"/>
              </a:spcBef>
              <a:spcAft>
                <a:spcPts val="1000"/>
              </a:spcAft>
              <a:buClr>
                <a:schemeClr val="lt1"/>
              </a:buClr>
              <a:buSzPts val="900"/>
              <a:buChar char="■"/>
              <a:defRPr>
                <a:solidFill>
                  <a:schemeClr val="lt1"/>
                </a:solidFill>
              </a:defRPr>
            </a:lvl9pPr>
          </a:lstStyle>
          <a:p>
            <a:endParaRPr/>
          </a:p>
        </p:txBody>
      </p:sp>
      <p:sp>
        <p:nvSpPr>
          <p:cNvPr id="44" name="Google Shape;44;p9"/>
          <p:cNvSpPr txBox="1">
            <a:spLocks noGrp="1"/>
          </p:cNvSpPr>
          <p:nvPr>
            <p:ph type="sldNum" idx="12"/>
          </p:nvPr>
        </p:nvSpPr>
        <p:spPr>
          <a:xfrm>
            <a:off x="5660167" y="4160897"/>
            <a:ext cx="365600" cy="349800"/>
          </a:xfrm>
          <a:prstGeom prst="rect">
            <a:avLst/>
          </a:prstGeom>
        </p:spPr>
        <p:txBody>
          <a:bodyPr spcFirstLastPara="1" wrap="square" lIns="57575" tIns="57575" rIns="57575" bIns="5757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213000" y="3760511"/>
            <a:ext cx="3999200" cy="532200"/>
          </a:xfrm>
          <a:prstGeom prst="rect">
            <a:avLst/>
          </a:prstGeom>
        </p:spPr>
        <p:txBody>
          <a:bodyPr spcFirstLastPara="1" wrap="square" lIns="57575" tIns="57575" rIns="57575" bIns="57575" anchor="ctr" anchorCtr="0">
            <a:noAutofit/>
          </a:bodyPr>
          <a:lstStyle>
            <a:lvl1pPr marL="457200" lvl="0" indent="-228600">
              <a:lnSpc>
                <a:spcPct val="100000"/>
              </a:lnSpc>
              <a:spcBef>
                <a:spcPts val="0"/>
              </a:spcBef>
              <a:spcAft>
                <a:spcPts val="0"/>
              </a:spcAft>
              <a:buSzPts val="1100"/>
              <a:buNone/>
              <a:defRPr/>
            </a:lvl1pPr>
          </a:lstStyle>
          <a:p>
            <a:endParaRPr/>
          </a:p>
        </p:txBody>
      </p:sp>
      <p:sp>
        <p:nvSpPr>
          <p:cNvPr id="47" name="Google Shape;47;p10"/>
          <p:cNvSpPr txBox="1">
            <a:spLocks noGrp="1"/>
          </p:cNvSpPr>
          <p:nvPr>
            <p:ph type="sldNum" idx="12"/>
          </p:nvPr>
        </p:nvSpPr>
        <p:spPr>
          <a:xfrm>
            <a:off x="5660167" y="4160897"/>
            <a:ext cx="365600" cy="349800"/>
          </a:xfrm>
          <a:prstGeom prst="rect">
            <a:avLst/>
          </a:prstGeom>
        </p:spPr>
        <p:txBody>
          <a:bodyPr spcFirstLastPara="1" wrap="square" lIns="57575" tIns="57575" rIns="57575" bIns="57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07800" y="347867"/>
            <a:ext cx="5680400" cy="556500"/>
          </a:xfrm>
          <a:prstGeom prst="rect">
            <a:avLst/>
          </a:prstGeom>
          <a:noFill/>
          <a:ln>
            <a:noFill/>
          </a:ln>
        </p:spPr>
        <p:txBody>
          <a:bodyPr spcFirstLastPara="1" wrap="square" lIns="57575" tIns="57575" rIns="57575" bIns="57575" anchor="t" anchorCtr="0">
            <a:noAutofit/>
          </a:bodyPr>
          <a:lstStyle>
            <a:lvl1pPr lvl="0">
              <a:spcBef>
                <a:spcPts val="0"/>
              </a:spcBef>
              <a:spcAft>
                <a:spcPts val="0"/>
              </a:spcAft>
              <a:buClr>
                <a:schemeClr val="dk1"/>
              </a:buClr>
              <a:buSzPts val="2000"/>
              <a:buFont typeface="Playfair Display"/>
              <a:buNone/>
              <a:defRPr sz="20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2000"/>
              <a:buFont typeface="Playfair Display"/>
              <a:buNone/>
              <a:defRPr sz="20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2000"/>
              <a:buFont typeface="Playfair Display"/>
              <a:buNone/>
              <a:defRPr sz="20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2000"/>
              <a:buFont typeface="Playfair Display"/>
              <a:buNone/>
              <a:defRPr sz="20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2000"/>
              <a:buFont typeface="Playfair Display"/>
              <a:buNone/>
              <a:defRPr sz="20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2000"/>
              <a:buFont typeface="Playfair Display"/>
              <a:buNone/>
              <a:defRPr sz="20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2000"/>
              <a:buFont typeface="Playfair Display"/>
              <a:buNone/>
              <a:defRPr sz="20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2000"/>
              <a:buFont typeface="Playfair Display"/>
              <a:buNone/>
              <a:defRPr sz="20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2000"/>
              <a:buFont typeface="Playfair Display"/>
              <a:buNone/>
              <a:defRPr sz="20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207800" y="1024422"/>
            <a:ext cx="5680400" cy="3036900"/>
          </a:xfrm>
          <a:prstGeom prst="rect">
            <a:avLst/>
          </a:prstGeom>
          <a:noFill/>
          <a:ln>
            <a:noFill/>
          </a:ln>
        </p:spPr>
        <p:txBody>
          <a:bodyPr spcFirstLastPara="1" wrap="square" lIns="57575" tIns="57575" rIns="57575" bIns="57575" anchor="t" anchorCtr="0">
            <a:noAutofit/>
          </a:bodyPr>
          <a:lstStyle>
            <a:lvl1pPr marL="457200" lvl="0" indent="-29845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85750">
              <a:lnSpc>
                <a:spcPct val="115000"/>
              </a:lnSpc>
              <a:spcBef>
                <a:spcPts val="1000"/>
              </a:spcBef>
              <a:spcAft>
                <a:spcPts val="0"/>
              </a:spcAft>
              <a:buClr>
                <a:schemeClr val="dk2"/>
              </a:buClr>
              <a:buSzPts val="900"/>
              <a:buFont typeface="Lato"/>
              <a:buChar char="○"/>
              <a:defRPr sz="900">
                <a:solidFill>
                  <a:schemeClr val="dk2"/>
                </a:solidFill>
                <a:latin typeface="Lato"/>
                <a:ea typeface="Lato"/>
                <a:cs typeface="Lato"/>
                <a:sym typeface="Lato"/>
              </a:defRPr>
            </a:lvl2pPr>
            <a:lvl3pPr marL="1371600" lvl="2" indent="-285750">
              <a:lnSpc>
                <a:spcPct val="115000"/>
              </a:lnSpc>
              <a:spcBef>
                <a:spcPts val="1000"/>
              </a:spcBef>
              <a:spcAft>
                <a:spcPts val="0"/>
              </a:spcAft>
              <a:buClr>
                <a:schemeClr val="dk2"/>
              </a:buClr>
              <a:buSzPts val="900"/>
              <a:buFont typeface="Lato"/>
              <a:buChar char="■"/>
              <a:defRPr sz="900">
                <a:solidFill>
                  <a:schemeClr val="dk2"/>
                </a:solidFill>
                <a:latin typeface="Lato"/>
                <a:ea typeface="Lato"/>
                <a:cs typeface="Lato"/>
                <a:sym typeface="Lato"/>
              </a:defRPr>
            </a:lvl3pPr>
            <a:lvl4pPr marL="1828800" lvl="3" indent="-285750">
              <a:lnSpc>
                <a:spcPct val="115000"/>
              </a:lnSpc>
              <a:spcBef>
                <a:spcPts val="1000"/>
              </a:spcBef>
              <a:spcAft>
                <a:spcPts val="0"/>
              </a:spcAft>
              <a:buClr>
                <a:schemeClr val="dk2"/>
              </a:buClr>
              <a:buSzPts val="900"/>
              <a:buFont typeface="Lato"/>
              <a:buChar char="●"/>
              <a:defRPr sz="900">
                <a:solidFill>
                  <a:schemeClr val="dk2"/>
                </a:solidFill>
                <a:latin typeface="Lato"/>
                <a:ea typeface="Lato"/>
                <a:cs typeface="Lato"/>
                <a:sym typeface="Lato"/>
              </a:defRPr>
            </a:lvl4pPr>
            <a:lvl5pPr marL="2286000" lvl="4" indent="-285750">
              <a:lnSpc>
                <a:spcPct val="115000"/>
              </a:lnSpc>
              <a:spcBef>
                <a:spcPts val="1000"/>
              </a:spcBef>
              <a:spcAft>
                <a:spcPts val="0"/>
              </a:spcAft>
              <a:buClr>
                <a:schemeClr val="dk2"/>
              </a:buClr>
              <a:buSzPts val="900"/>
              <a:buFont typeface="Lato"/>
              <a:buChar char="○"/>
              <a:defRPr sz="900">
                <a:solidFill>
                  <a:schemeClr val="dk2"/>
                </a:solidFill>
                <a:latin typeface="Lato"/>
                <a:ea typeface="Lato"/>
                <a:cs typeface="Lato"/>
                <a:sym typeface="Lato"/>
              </a:defRPr>
            </a:lvl5pPr>
            <a:lvl6pPr marL="2743200" lvl="5" indent="-285750">
              <a:lnSpc>
                <a:spcPct val="115000"/>
              </a:lnSpc>
              <a:spcBef>
                <a:spcPts val="1000"/>
              </a:spcBef>
              <a:spcAft>
                <a:spcPts val="0"/>
              </a:spcAft>
              <a:buClr>
                <a:schemeClr val="dk2"/>
              </a:buClr>
              <a:buSzPts val="900"/>
              <a:buFont typeface="Lato"/>
              <a:buChar char="■"/>
              <a:defRPr sz="900">
                <a:solidFill>
                  <a:schemeClr val="dk2"/>
                </a:solidFill>
                <a:latin typeface="Lato"/>
                <a:ea typeface="Lato"/>
                <a:cs typeface="Lato"/>
                <a:sym typeface="Lato"/>
              </a:defRPr>
            </a:lvl6pPr>
            <a:lvl7pPr marL="3200400" lvl="6" indent="-285750">
              <a:lnSpc>
                <a:spcPct val="115000"/>
              </a:lnSpc>
              <a:spcBef>
                <a:spcPts val="1000"/>
              </a:spcBef>
              <a:spcAft>
                <a:spcPts val="0"/>
              </a:spcAft>
              <a:buClr>
                <a:schemeClr val="dk2"/>
              </a:buClr>
              <a:buSzPts val="900"/>
              <a:buFont typeface="Lato"/>
              <a:buChar char="●"/>
              <a:defRPr sz="900">
                <a:solidFill>
                  <a:schemeClr val="dk2"/>
                </a:solidFill>
                <a:latin typeface="Lato"/>
                <a:ea typeface="Lato"/>
                <a:cs typeface="Lato"/>
                <a:sym typeface="Lato"/>
              </a:defRPr>
            </a:lvl7pPr>
            <a:lvl8pPr marL="3657600" lvl="7" indent="-285750">
              <a:lnSpc>
                <a:spcPct val="115000"/>
              </a:lnSpc>
              <a:spcBef>
                <a:spcPts val="1000"/>
              </a:spcBef>
              <a:spcAft>
                <a:spcPts val="0"/>
              </a:spcAft>
              <a:buClr>
                <a:schemeClr val="dk2"/>
              </a:buClr>
              <a:buSzPts val="900"/>
              <a:buFont typeface="Lato"/>
              <a:buChar char="○"/>
              <a:defRPr sz="900">
                <a:solidFill>
                  <a:schemeClr val="dk2"/>
                </a:solidFill>
                <a:latin typeface="Lato"/>
                <a:ea typeface="Lato"/>
                <a:cs typeface="Lato"/>
                <a:sym typeface="Lato"/>
              </a:defRPr>
            </a:lvl8pPr>
            <a:lvl9pPr marL="4114800" lvl="8" indent="-285750">
              <a:lnSpc>
                <a:spcPct val="115000"/>
              </a:lnSpc>
              <a:spcBef>
                <a:spcPts val="1000"/>
              </a:spcBef>
              <a:spcAft>
                <a:spcPts val="1000"/>
              </a:spcAft>
              <a:buClr>
                <a:schemeClr val="dk2"/>
              </a:buClr>
              <a:buSzPts val="900"/>
              <a:buFont typeface="Lato"/>
              <a:buChar char="■"/>
              <a:defRPr sz="900">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5660167" y="4160897"/>
            <a:ext cx="365600" cy="349800"/>
          </a:xfrm>
          <a:prstGeom prst="rect">
            <a:avLst/>
          </a:prstGeom>
          <a:noFill/>
          <a:ln>
            <a:noFill/>
          </a:ln>
        </p:spPr>
        <p:txBody>
          <a:bodyPr spcFirstLastPara="1" wrap="square" lIns="57575" tIns="57575" rIns="57575" bIns="57575" anchor="ctr" anchorCtr="0">
            <a:noAutofit/>
          </a:bodyPr>
          <a:lstStyle>
            <a:lvl1pPr lvl="0" algn="r">
              <a:buNone/>
              <a:defRPr sz="600">
                <a:solidFill>
                  <a:schemeClr val="dk2"/>
                </a:solidFill>
                <a:latin typeface="Lato"/>
                <a:ea typeface="Lato"/>
                <a:cs typeface="Lato"/>
                <a:sym typeface="Lato"/>
              </a:defRPr>
            </a:lvl1pPr>
            <a:lvl2pPr lvl="1" algn="r">
              <a:buNone/>
              <a:defRPr sz="600">
                <a:solidFill>
                  <a:schemeClr val="dk2"/>
                </a:solidFill>
                <a:latin typeface="Lato"/>
                <a:ea typeface="Lato"/>
                <a:cs typeface="Lato"/>
                <a:sym typeface="Lato"/>
              </a:defRPr>
            </a:lvl2pPr>
            <a:lvl3pPr lvl="2" algn="r">
              <a:buNone/>
              <a:defRPr sz="600">
                <a:solidFill>
                  <a:schemeClr val="dk2"/>
                </a:solidFill>
                <a:latin typeface="Lato"/>
                <a:ea typeface="Lato"/>
                <a:cs typeface="Lato"/>
                <a:sym typeface="Lato"/>
              </a:defRPr>
            </a:lvl3pPr>
            <a:lvl4pPr lvl="3" algn="r">
              <a:buNone/>
              <a:defRPr sz="600">
                <a:solidFill>
                  <a:schemeClr val="dk2"/>
                </a:solidFill>
                <a:latin typeface="Lato"/>
                <a:ea typeface="Lato"/>
                <a:cs typeface="Lato"/>
                <a:sym typeface="Lato"/>
              </a:defRPr>
            </a:lvl4pPr>
            <a:lvl5pPr lvl="4" algn="r">
              <a:buNone/>
              <a:defRPr sz="600">
                <a:solidFill>
                  <a:schemeClr val="dk2"/>
                </a:solidFill>
                <a:latin typeface="Lato"/>
                <a:ea typeface="Lato"/>
                <a:cs typeface="Lato"/>
                <a:sym typeface="Lato"/>
              </a:defRPr>
            </a:lvl5pPr>
            <a:lvl6pPr lvl="5" algn="r">
              <a:buNone/>
              <a:defRPr sz="600">
                <a:solidFill>
                  <a:schemeClr val="dk2"/>
                </a:solidFill>
                <a:latin typeface="Lato"/>
                <a:ea typeface="Lato"/>
                <a:cs typeface="Lato"/>
                <a:sym typeface="Lato"/>
              </a:defRPr>
            </a:lvl6pPr>
            <a:lvl7pPr lvl="6" algn="r">
              <a:buNone/>
              <a:defRPr sz="600">
                <a:solidFill>
                  <a:schemeClr val="dk2"/>
                </a:solidFill>
                <a:latin typeface="Lato"/>
                <a:ea typeface="Lato"/>
                <a:cs typeface="Lato"/>
                <a:sym typeface="Lato"/>
              </a:defRPr>
            </a:lvl7pPr>
            <a:lvl8pPr lvl="7" algn="r">
              <a:buNone/>
              <a:defRPr sz="600">
                <a:solidFill>
                  <a:schemeClr val="dk2"/>
                </a:solidFill>
                <a:latin typeface="Lato"/>
                <a:ea typeface="Lato"/>
                <a:cs typeface="Lato"/>
                <a:sym typeface="Lato"/>
              </a:defRPr>
            </a:lvl8pPr>
            <a:lvl9pPr lvl="8" algn="r">
              <a:buNone/>
              <a:defRPr sz="600">
                <a:solidFill>
                  <a:schemeClr val="dk2"/>
                </a:solidFill>
                <a:latin typeface="Lato"/>
                <a:ea typeface="Lato"/>
                <a:cs typeface="Lato"/>
                <a:sym typeface="Lato"/>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video" Target="https://www.youtube.com/embed/Xep2i7odqGA" TargetMode="External"/><Relationship Id="rId5" Type="http://schemas.openxmlformats.org/officeDocument/2006/relationships/image" Target="../media/image20.jpe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video" Target="https://www.youtube.com/embed/w1SzqqggA1o"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fastweb.com/"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hyperlink" Target="http://www.fafsa.ed.gov/"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6.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hyperlink" Target="https://academy.act.org/" TargetMode="External"/><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hyperlink" Target="https://www.princetonreview.com/offer/free-practice-tests" TargetMode="External"/><Relationship Id="rId4" Type="http://schemas.openxmlformats.org/officeDocument/2006/relationships/hyperlink" Target="https://www.khanacademy.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www.ncaaeligibilitycenter.org/"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58"/>
        <p:cNvGrpSpPr/>
        <p:nvPr/>
      </p:nvGrpSpPr>
      <p:grpSpPr>
        <a:xfrm>
          <a:off x="0" y="0"/>
          <a:ext cx="0" cy="0"/>
          <a:chOff x="0" y="0"/>
          <a:chExt cx="0" cy="0"/>
        </a:xfrm>
      </p:grpSpPr>
      <p:sp>
        <p:nvSpPr>
          <p:cNvPr id="59" name="Google Shape;59;p13"/>
          <p:cNvSpPr/>
          <p:nvPr/>
        </p:nvSpPr>
        <p:spPr>
          <a:xfrm>
            <a:off x="362737" y="355350"/>
            <a:ext cx="5395715" cy="3856301"/>
          </a:xfrm>
          <a:prstGeom prst="rect">
            <a:avLst/>
          </a:prstGeom>
          <a:solidFill>
            <a:schemeClr val="lt1"/>
          </a:solidFill>
          <a:ln>
            <a:noFill/>
          </a:ln>
        </p:spPr>
        <p:txBody>
          <a:bodyPr spcFirstLastPara="1" wrap="square" lIns="91425" tIns="91425" rIns="91425" bIns="91425" anchor="ctr" anchorCtr="0">
            <a:noAutofit/>
          </a:bodyPr>
          <a:lstStyle/>
          <a:p>
            <a:endParaRPr dirty="0"/>
          </a:p>
        </p:txBody>
      </p:sp>
      <p:sp>
        <p:nvSpPr>
          <p:cNvPr id="60" name="Google Shape;60;p13"/>
          <p:cNvSpPr txBox="1">
            <a:spLocks noGrp="1"/>
          </p:cNvSpPr>
          <p:nvPr>
            <p:ph type="title" idx="4294967295"/>
          </p:nvPr>
        </p:nvSpPr>
        <p:spPr>
          <a:xfrm>
            <a:off x="1117350" y="763142"/>
            <a:ext cx="3861300" cy="1525500"/>
          </a:xfrm>
          <a:prstGeom prst="rect">
            <a:avLst/>
          </a:prstGeom>
        </p:spPr>
        <p:txBody>
          <a:bodyPr spcFirstLastPara="1" wrap="square" lIns="57575" tIns="57575" rIns="57575" bIns="57575" anchor="ctr" anchorCtr="0">
            <a:noAutofit/>
          </a:bodyPr>
          <a:lstStyle/>
          <a:p>
            <a:pPr algn="ctr"/>
            <a:r>
              <a:rPr lang="en" sz="3600">
                <a:solidFill>
                  <a:srgbClr val="000000"/>
                </a:solidFill>
              </a:rPr>
              <a:t>Class of 2020 Parent/Student College Planning Night</a:t>
            </a:r>
            <a:endParaRPr sz="3600" dirty="0">
              <a:solidFill>
                <a:srgbClr val="000000"/>
              </a:solidFill>
            </a:endParaRPr>
          </a:p>
        </p:txBody>
      </p:sp>
      <p:grpSp>
        <p:nvGrpSpPr>
          <p:cNvPr id="61" name="Google Shape;61;p13"/>
          <p:cNvGrpSpPr/>
          <p:nvPr/>
        </p:nvGrpSpPr>
        <p:grpSpPr>
          <a:xfrm>
            <a:off x="2783846" y="2722631"/>
            <a:ext cx="538770" cy="129045"/>
            <a:chOff x="1882775" y="2738450"/>
            <a:chExt cx="795350" cy="190500"/>
          </a:xfrm>
        </p:grpSpPr>
        <p:sp>
          <p:nvSpPr>
            <p:cNvPr id="62" name="Google Shape;62;p13"/>
            <p:cNvSpPr/>
            <p:nvPr/>
          </p:nvSpPr>
          <p:spPr>
            <a:xfrm>
              <a:off x="1882775" y="2738450"/>
              <a:ext cx="190500" cy="190500"/>
            </a:xfrm>
            <a:prstGeom prst="ellipse">
              <a:avLst/>
            </a:prstGeom>
            <a:solidFill>
              <a:srgbClr val="FF0000"/>
            </a:solidFill>
            <a:ln>
              <a:noFill/>
            </a:ln>
          </p:spPr>
          <p:txBody>
            <a:bodyPr spcFirstLastPara="1" wrap="square" lIns="91425" tIns="91425" rIns="91425" bIns="91425" anchor="ctr" anchorCtr="0">
              <a:noAutofit/>
            </a:bodyPr>
            <a:lstStyle/>
            <a:p>
              <a:endParaRPr dirty="0">
                <a:solidFill>
                  <a:srgbClr val="FF0000"/>
                </a:solidFill>
              </a:endParaRPr>
            </a:p>
          </p:txBody>
        </p:sp>
        <p:sp>
          <p:nvSpPr>
            <p:cNvPr id="63" name="Google Shape;63;p13"/>
            <p:cNvSpPr/>
            <p:nvPr/>
          </p:nvSpPr>
          <p:spPr>
            <a:xfrm>
              <a:off x="2185200" y="2738450"/>
              <a:ext cx="190500" cy="190500"/>
            </a:xfrm>
            <a:prstGeom prst="ellipse">
              <a:avLst/>
            </a:prstGeom>
            <a:solidFill>
              <a:srgbClr val="FF0000"/>
            </a:solidFill>
            <a:ln>
              <a:noFill/>
            </a:ln>
          </p:spPr>
          <p:txBody>
            <a:bodyPr spcFirstLastPara="1" wrap="square" lIns="91425" tIns="91425" rIns="91425" bIns="91425" anchor="ctr" anchorCtr="0">
              <a:noAutofit/>
            </a:bodyPr>
            <a:lstStyle/>
            <a:p>
              <a:endParaRPr dirty="0">
                <a:solidFill>
                  <a:srgbClr val="FF0000"/>
                </a:solidFill>
              </a:endParaRPr>
            </a:p>
          </p:txBody>
        </p:sp>
        <p:sp>
          <p:nvSpPr>
            <p:cNvPr id="64" name="Google Shape;64;p13"/>
            <p:cNvSpPr/>
            <p:nvPr/>
          </p:nvSpPr>
          <p:spPr>
            <a:xfrm>
              <a:off x="2487625" y="2738450"/>
              <a:ext cx="190500" cy="190500"/>
            </a:xfrm>
            <a:prstGeom prst="ellipse">
              <a:avLst/>
            </a:prstGeom>
            <a:solidFill>
              <a:srgbClr val="FF0000"/>
            </a:solidFill>
            <a:ln>
              <a:noFill/>
            </a:ln>
          </p:spPr>
          <p:txBody>
            <a:bodyPr spcFirstLastPara="1" wrap="square" lIns="91425" tIns="91425" rIns="91425" bIns="91425" anchor="ctr" anchorCtr="0">
              <a:noAutofit/>
            </a:bodyPr>
            <a:lstStyle/>
            <a:p>
              <a:endParaRPr dirty="0">
                <a:solidFill>
                  <a:srgbClr val="FF0000"/>
                </a:solidFill>
              </a:endParaRPr>
            </a:p>
          </p:txBody>
        </p:sp>
      </p:grpSp>
      <p:sp>
        <p:nvSpPr>
          <p:cNvPr id="65" name="Google Shape;65;p13"/>
          <p:cNvSpPr txBox="1">
            <a:spLocks noGrp="1"/>
          </p:cNvSpPr>
          <p:nvPr>
            <p:ph type="body" idx="4294967295"/>
          </p:nvPr>
        </p:nvSpPr>
        <p:spPr>
          <a:xfrm>
            <a:off x="1122575" y="3166126"/>
            <a:ext cx="3861300" cy="334200"/>
          </a:xfrm>
          <a:prstGeom prst="rect">
            <a:avLst/>
          </a:prstGeom>
        </p:spPr>
        <p:txBody>
          <a:bodyPr spcFirstLastPara="1" wrap="square" lIns="57575" tIns="57575" rIns="57575" bIns="57575" anchor="t" anchorCtr="0">
            <a:noAutofit/>
          </a:bodyPr>
          <a:lstStyle/>
          <a:p>
            <a:pPr marL="0" indent="0" algn="ctr">
              <a:spcAft>
                <a:spcPts val="1000"/>
              </a:spcAft>
              <a:buNone/>
            </a:pPr>
            <a:r>
              <a:rPr lang="en" sz="1400"/>
              <a:t>August 7, 2019  </a:t>
            </a:r>
            <a:endParaRPr sz="1400" dirty="0"/>
          </a:p>
        </p:txBody>
      </p:sp>
      <p:sp>
        <p:nvSpPr>
          <p:cNvPr id="66" name="Google Shape;66;p13"/>
          <p:cNvSpPr txBox="1">
            <a:spLocks noGrp="1"/>
          </p:cNvSpPr>
          <p:nvPr>
            <p:ph type="body" idx="4294967295"/>
          </p:nvPr>
        </p:nvSpPr>
        <p:spPr>
          <a:xfrm>
            <a:off x="1122575" y="3559500"/>
            <a:ext cx="3861300" cy="334200"/>
          </a:xfrm>
          <a:prstGeom prst="rect">
            <a:avLst/>
          </a:prstGeom>
        </p:spPr>
        <p:txBody>
          <a:bodyPr spcFirstLastPara="1" wrap="square" lIns="57575" tIns="57575" rIns="57575" bIns="57575" anchor="ctr" anchorCtr="0">
            <a:noAutofit/>
          </a:bodyPr>
          <a:lstStyle/>
          <a:p>
            <a:pPr marL="0" indent="0" algn="ctr">
              <a:buNone/>
            </a:pPr>
            <a:r>
              <a:rPr lang="en" sz="1200"/>
              <a:t>6:30pm</a:t>
            </a:r>
            <a:endParaRPr sz="1200" dirty="0"/>
          </a:p>
        </p:txBody>
      </p:sp>
      <p:pic>
        <p:nvPicPr>
          <p:cNvPr id="67" name="Google Shape;67;p13"/>
          <p:cNvPicPr preferRelativeResize="0"/>
          <p:nvPr/>
        </p:nvPicPr>
        <p:blipFill>
          <a:blip r:embed="rId3">
            <a:alphaModFix/>
          </a:blip>
          <a:stretch>
            <a:fillRect/>
          </a:stretch>
        </p:blipFill>
        <p:spPr>
          <a:xfrm>
            <a:off x="4802480" y="2689018"/>
            <a:ext cx="843575" cy="1489026"/>
          </a:xfrm>
          <a:prstGeom prst="rect">
            <a:avLst/>
          </a:prstGeom>
          <a:noFill/>
          <a:ln>
            <a:noFill/>
          </a:ln>
        </p:spPr>
      </p:pic>
      <p:pic>
        <p:nvPicPr>
          <p:cNvPr id="68" name="Google Shape;68;p13"/>
          <p:cNvPicPr preferRelativeResize="0"/>
          <p:nvPr/>
        </p:nvPicPr>
        <p:blipFill>
          <a:blip r:embed="rId3">
            <a:alphaModFix/>
          </a:blip>
          <a:stretch>
            <a:fillRect/>
          </a:stretch>
        </p:blipFill>
        <p:spPr>
          <a:xfrm>
            <a:off x="469920" y="2689018"/>
            <a:ext cx="843575" cy="1489026"/>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158697" y="49163"/>
            <a:ext cx="5720667" cy="556500"/>
          </a:xfrm>
          <a:prstGeom prst="rect">
            <a:avLst/>
          </a:prstGeom>
        </p:spPr>
        <p:txBody>
          <a:bodyPr spcFirstLastPara="1" wrap="square" lIns="57575" tIns="57575" rIns="57575" bIns="57575" anchor="t" anchorCtr="0">
            <a:noAutofit/>
          </a:bodyPr>
          <a:lstStyle/>
          <a:p>
            <a:r>
              <a:rPr lang="en" dirty="0">
                <a:solidFill>
                  <a:srgbClr val="000000"/>
                </a:solidFill>
              </a:rPr>
              <a:t>Each journey to college is unique - your child needs you!</a:t>
            </a:r>
            <a:endParaRPr dirty="0">
              <a:solidFill>
                <a:srgbClr val="00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313632275"/>
              </p:ext>
            </p:extLst>
          </p:nvPr>
        </p:nvGraphicFramePr>
        <p:xfrm>
          <a:off x="1602090" y="528990"/>
          <a:ext cx="4088350" cy="3926196"/>
        </p:xfrm>
        <a:graphic>
          <a:graphicData uri="http://schemas.openxmlformats.org/drawingml/2006/table">
            <a:tbl>
              <a:tblPr firstRow="1" bandRow="1">
                <a:tableStyleId>{89F343D4-AE84-4882-A584-962F97B0D874}</a:tableStyleId>
              </a:tblPr>
              <a:tblGrid>
                <a:gridCol w="2044175">
                  <a:extLst>
                    <a:ext uri="{9D8B030D-6E8A-4147-A177-3AD203B41FA5}">
                      <a16:colId xmlns="" xmlns:a16="http://schemas.microsoft.com/office/drawing/2014/main" val="1924665405"/>
                    </a:ext>
                  </a:extLst>
                </a:gridCol>
                <a:gridCol w="2044175">
                  <a:extLst>
                    <a:ext uri="{9D8B030D-6E8A-4147-A177-3AD203B41FA5}">
                      <a16:colId xmlns="" xmlns:a16="http://schemas.microsoft.com/office/drawing/2014/main" val="3876292951"/>
                    </a:ext>
                  </a:extLst>
                </a:gridCol>
              </a:tblGrid>
              <a:tr h="247524">
                <a:tc>
                  <a:txBody>
                    <a:bodyPr/>
                    <a:lstStyle/>
                    <a:p>
                      <a:pPr algn="ctr"/>
                      <a:r>
                        <a:rPr lang="en-US" sz="1050" b="1" dirty="0" smtClean="0"/>
                        <a:t>Parent</a:t>
                      </a:r>
                      <a:endParaRPr lang="en-US" sz="1050" b="1" dirty="0">
                        <a:solidFill>
                          <a:sysClr val="windowText" lastClr="000000"/>
                        </a:solidFill>
                      </a:endParaRPr>
                    </a:p>
                  </a:txBody>
                  <a:tcPr>
                    <a:solidFill>
                      <a:srgbClr val="FF0000"/>
                    </a:solidFill>
                  </a:tcPr>
                </a:tc>
                <a:tc>
                  <a:txBody>
                    <a:bodyPr/>
                    <a:lstStyle/>
                    <a:p>
                      <a:pPr algn="ctr"/>
                      <a:r>
                        <a:rPr lang="en-US" sz="1050" b="1" dirty="0" smtClean="0"/>
                        <a:t>Student</a:t>
                      </a:r>
                      <a:endParaRPr lang="en-US" sz="1050" b="1" dirty="0">
                        <a:solidFill>
                          <a:sysClr val="windowText" lastClr="000000"/>
                        </a:solidFill>
                      </a:endParaRPr>
                    </a:p>
                  </a:txBody>
                  <a:tcPr>
                    <a:solidFill>
                      <a:srgbClr val="FF0000"/>
                    </a:solidFill>
                  </a:tcPr>
                </a:tc>
                <a:extLst>
                  <a:ext uri="{0D108BD9-81ED-4DB2-BD59-A6C34878D82A}">
                    <a16:rowId xmlns="" xmlns:a16="http://schemas.microsoft.com/office/drawing/2014/main" val="2759389932"/>
                  </a:ext>
                </a:extLst>
              </a:tr>
              <a:tr h="239173">
                <a:tc>
                  <a:txBody>
                    <a:bodyPr/>
                    <a:lstStyle/>
                    <a:p>
                      <a:pPr marL="285750" indent="-285750">
                        <a:buFont typeface="Arial" panose="020B0604020202020204" pitchFamily="34" charset="0"/>
                        <a:buChar char="•"/>
                      </a:pPr>
                      <a:r>
                        <a:rPr lang="en-US" sz="1000" dirty="0" smtClean="0"/>
                        <a:t>Research colleges</a:t>
                      </a:r>
                      <a:endParaRPr lang="en-US" sz="1000" dirty="0">
                        <a:solidFill>
                          <a:sysClr val="windowText" lastClr="000000"/>
                        </a:solidFill>
                      </a:endParaRPr>
                    </a:p>
                  </a:txBody>
                  <a:tcPr/>
                </a:tc>
                <a:tc>
                  <a:txBody>
                    <a:bodyPr/>
                    <a:lstStyle/>
                    <a:p>
                      <a:pPr marL="285750" indent="-285750">
                        <a:buFont typeface="Arial" panose="020B0604020202020204" pitchFamily="34" charset="0"/>
                        <a:buChar char="•"/>
                      </a:pPr>
                      <a:r>
                        <a:rPr lang="en-US" sz="1000" dirty="0" smtClean="0"/>
                        <a:t>Research colleges</a:t>
                      </a:r>
                      <a:endParaRPr lang="en-US" sz="1000" dirty="0" smtClean="0">
                        <a:solidFill>
                          <a:sysClr val="windowText" lastClr="000000"/>
                        </a:solidFill>
                      </a:endParaRPr>
                    </a:p>
                  </a:txBody>
                  <a:tcPr/>
                </a:tc>
                <a:extLst>
                  <a:ext uri="{0D108BD9-81ED-4DB2-BD59-A6C34878D82A}">
                    <a16:rowId xmlns="" xmlns:a16="http://schemas.microsoft.com/office/drawing/2014/main" val="3643300848"/>
                  </a:ext>
                </a:extLst>
              </a:tr>
              <a:tr h="388656">
                <a:tc>
                  <a:txBody>
                    <a:bodyPr/>
                    <a:lstStyle/>
                    <a:p>
                      <a:pPr marL="285750" indent="-285750">
                        <a:buFont typeface="Arial" panose="020B0604020202020204" pitchFamily="34" charset="0"/>
                        <a:buChar char="•"/>
                      </a:pPr>
                      <a:r>
                        <a:rPr lang="en-US" sz="1000" dirty="0" smtClean="0"/>
                        <a:t>Encouraged to use Naviance</a:t>
                      </a:r>
                      <a:endParaRPr lang="en-US" sz="1000" dirty="0">
                        <a:solidFill>
                          <a:sysClr val="windowText" lastClr="000000"/>
                        </a:solidFill>
                      </a:endParaRPr>
                    </a:p>
                  </a:txBody>
                  <a:tcPr/>
                </a:tc>
                <a:tc>
                  <a:txBody>
                    <a:bodyPr/>
                    <a:lstStyle/>
                    <a:p>
                      <a:pPr marL="285750" indent="-285750">
                        <a:buFont typeface="Arial" panose="020B0604020202020204" pitchFamily="34" charset="0"/>
                        <a:buChar char="•"/>
                      </a:pPr>
                      <a:r>
                        <a:rPr lang="en-US" sz="1000" dirty="0" smtClean="0"/>
                        <a:t>Must use Naviance</a:t>
                      </a:r>
                      <a:endParaRPr lang="en-US" sz="1000" dirty="0">
                        <a:solidFill>
                          <a:sysClr val="windowText" lastClr="000000"/>
                        </a:solidFill>
                      </a:endParaRPr>
                    </a:p>
                  </a:txBody>
                  <a:tcPr/>
                </a:tc>
                <a:extLst>
                  <a:ext uri="{0D108BD9-81ED-4DB2-BD59-A6C34878D82A}">
                    <a16:rowId xmlns="" xmlns:a16="http://schemas.microsoft.com/office/drawing/2014/main" val="2722461396"/>
                  </a:ext>
                </a:extLst>
              </a:tr>
              <a:tr h="388656">
                <a:tc>
                  <a:txBody>
                    <a:bodyPr/>
                    <a:lstStyle/>
                    <a:p>
                      <a:pPr marL="285750" indent="-285750">
                        <a:buFont typeface="Arial" panose="020B0604020202020204" pitchFamily="34" charset="0"/>
                        <a:buChar char="•"/>
                      </a:pPr>
                      <a:r>
                        <a:rPr lang="en-US" sz="1000" dirty="0" smtClean="0"/>
                        <a:t>Assist student in meeting deadlines</a:t>
                      </a:r>
                      <a:endParaRPr lang="en-US" sz="1000" dirty="0">
                        <a:solidFill>
                          <a:sysClr val="windowText" lastClr="000000"/>
                        </a:solidFill>
                      </a:endParaRPr>
                    </a:p>
                  </a:txBody>
                  <a:tcPr/>
                </a:tc>
                <a:tc>
                  <a:txBody>
                    <a:bodyPr/>
                    <a:lstStyle/>
                    <a:p>
                      <a:pPr marL="285750" indent="-285750">
                        <a:buFont typeface="Arial" panose="020B0604020202020204" pitchFamily="34" charset="0"/>
                        <a:buChar char="•"/>
                      </a:pPr>
                      <a:r>
                        <a:rPr lang="en-US" sz="1000" dirty="0" smtClean="0"/>
                        <a:t>Meet deadlines</a:t>
                      </a:r>
                      <a:endParaRPr lang="en-US" sz="1000" dirty="0" smtClean="0">
                        <a:solidFill>
                          <a:sysClr val="windowText" lastClr="000000"/>
                        </a:solidFill>
                      </a:endParaRPr>
                    </a:p>
                  </a:txBody>
                  <a:tcPr/>
                </a:tc>
                <a:extLst>
                  <a:ext uri="{0D108BD9-81ED-4DB2-BD59-A6C34878D82A}">
                    <a16:rowId xmlns="" xmlns:a16="http://schemas.microsoft.com/office/drawing/2014/main" val="1344855372"/>
                  </a:ext>
                </a:extLst>
              </a:tr>
              <a:tr h="381043">
                <a:tc>
                  <a:txBody>
                    <a:bodyPr/>
                    <a:lstStyle/>
                    <a:p>
                      <a:pPr marL="285750" indent="-285750">
                        <a:buFont typeface="Arial" panose="020B0604020202020204" pitchFamily="34" charset="0"/>
                        <a:buChar char="•"/>
                      </a:pPr>
                      <a:r>
                        <a:rPr lang="en-US" sz="1000" dirty="0" smtClean="0"/>
                        <a:t>Help keep organized</a:t>
                      </a:r>
                      <a:endParaRPr lang="en-US" sz="1000" dirty="0">
                        <a:solidFill>
                          <a:sysClr val="windowText" lastClr="000000"/>
                        </a:solidFill>
                      </a:endParaRPr>
                    </a:p>
                  </a:txBody>
                  <a:tcPr/>
                </a:tc>
                <a:tc>
                  <a:txBody>
                    <a:bodyPr/>
                    <a:lstStyle/>
                    <a:p>
                      <a:pPr marL="285750" indent="-285750">
                        <a:buFont typeface="Arial" panose="020B0604020202020204" pitchFamily="34" charset="0"/>
                        <a:buChar char="•"/>
                      </a:pPr>
                      <a:r>
                        <a:rPr lang="en-US" sz="1000" dirty="0" smtClean="0"/>
                        <a:t>Take initiative to organize</a:t>
                      </a:r>
                      <a:endParaRPr lang="en-US" sz="1000" dirty="0" smtClean="0">
                        <a:solidFill>
                          <a:sysClr val="windowText" lastClr="000000"/>
                        </a:solidFill>
                      </a:endParaRPr>
                    </a:p>
                  </a:txBody>
                  <a:tcPr/>
                </a:tc>
                <a:extLst>
                  <a:ext uri="{0D108BD9-81ED-4DB2-BD59-A6C34878D82A}">
                    <a16:rowId xmlns="" xmlns:a16="http://schemas.microsoft.com/office/drawing/2014/main" val="1798920849"/>
                  </a:ext>
                </a:extLst>
              </a:tr>
              <a:tr h="388656">
                <a:tc>
                  <a:txBody>
                    <a:bodyPr/>
                    <a:lstStyle/>
                    <a:p>
                      <a:pPr marL="285750" indent="-285750">
                        <a:buFont typeface="Arial" panose="020B0604020202020204" pitchFamily="34" charset="0"/>
                        <a:buChar char="•"/>
                      </a:pPr>
                      <a:r>
                        <a:rPr lang="en-US" sz="1000" dirty="0" smtClean="0"/>
                        <a:t>Remind child to check email</a:t>
                      </a:r>
                      <a:endParaRPr lang="en-US" sz="1000" dirty="0">
                        <a:solidFill>
                          <a:sysClr val="windowText" lastClr="000000"/>
                        </a:solidFill>
                      </a:endParaRPr>
                    </a:p>
                  </a:txBody>
                  <a:tcPr/>
                </a:tc>
                <a:tc>
                  <a:txBody>
                    <a:bodyPr/>
                    <a:lstStyle/>
                    <a:p>
                      <a:pPr marL="285750" indent="-285750">
                        <a:buFont typeface="Arial" panose="020B0604020202020204" pitchFamily="34" charset="0"/>
                        <a:buChar char="•"/>
                      </a:pPr>
                      <a:r>
                        <a:rPr lang="en-US" sz="1000" dirty="0" smtClean="0"/>
                        <a:t>Check email</a:t>
                      </a:r>
                      <a:endParaRPr lang="en-US" sz="1000" dirty="0">
                        <a:solidFill>
                          <a:sysClr val="windowText" lastClr="000000"/>
                        </a:solidFill>
                      </a:endParaRPr>
                    </a:p>
                  </a:txBody>
                  <a:tcPr/>
                </a:tc>
                <a:extLst>
                  <a:ext uri="{0D108BD9-81ED-4DB2-BD59-A6C34878D82A}">
                    <a16:rowId xmlns="" xmlns:a16="http://schemas.microsoft.com/office/drawing/2014/main" val="84486935"/>
                  </a:ext>
                </a:extLst>
              </a:tr>
              <a:tr h="538139">
                <a:tc>
                  <a:txBody>
                    <a:bodyPr/>
                    <a:lstStyle/>
                    <a:p>
                      <a:pPr marL="285750" indent="-285750">
                        <a:buFont typeface="Arial" panose="020B0604020202020204" pitchFamily="34" charset="0"/>
                        <a:buChar char="•"/>
                      </a:pPr>
                      <a:r>
                        <a:rPr lang="en-US" sz="1000" dirty="0" smtClean="0"/>
                        <a:t>Remind students to work</a:t>
                      </a:r>
                      <a:r>
                        <a:rPr lang="en-US" sz="1000" baseline="0" dirty="0" smtClean="0"/>
                        <a:t> on/complete</a:t>
                      </a:r>
                      <a:r>
                        <a:rPr lang="en-US" sz="1000" dirty="0" smtClean="0"/>
                        <a:t> college applications</a:t>
                      </a:r>
                      <a:endParaRPr lang="en-US" sz="1000" dirty="0">
                        <a:solidFill>
                          <a:sysClr val="windowText" lastClr="000000"/>
                        </a:solidFill>
                      </a:endParaRPr>
                    </a:p>
                  </a:txBody>
                  <a:tcPr/>
                </a:tc>
                <a:tc>
                  <a:txBody>
                    <a:bodyPr/>
                    <a:lstStyle/>
                    <a:p>
                      <a:pPr marL="285750" indent="-285750">
                        <a:buFont typeface="Arial" panose="020B0604020202020204" pitchFamily="34" charset="0"/>
                        <a:buChar char="•"/>
                      </a:pPr>
                      <a:r>
                        <a:rPr lang="en-US" sz="1000" dirty="0" smtClean="0"/>
                        <a:t>Work</a:t>
                      </a:r>
                      <a:r>
                        <a:rPr lang="en-US" sz="1000" baseline="0" dirty="0" smtClean="0"/>
                        <a:t> on/complete</a:t>
                      </a:r>
                      <a:r>
                        <a:rPr lang="en-US" sz="1000" dirty="0" smtClean="0"/>
                        <a:t> college</a:t>
                      </a:r>
                      <a:r>
                        <a:rPr lang="en-US" sz="1000" baseline="0" dirty="0" smtClean="0"/>
                        <a:t> </a:t>
                      </a:r>
                      <a:r>
                        <a:rPr lang="en-US" sz="1000" dirty="0" smtClean="0"/>
                        <a:t>applications and required</a:t>
                      </a:r>
                      <a:r>
                        <a:rPr lang="en-US" sz="1000" baseline="0" dirty="0" smtClean="0"/>
                        <a:t> forms</a:t>
                      </a:r>
                      <a:endParaRPr lang="en-US" sz="1000" dirty="0">
                        <a:solidFill>
                          <a:sysClr val="windowText" lastClr="000000"/>
                        </a:solidFill>
                      </a:endParaRPr>
                    </a:p>
                  </a:txBody>
                  <a:tcPr/>
                </a:tc>
                <a:extLst>
                  <a:ext uri="{0D108BD9-81ED-4DB2-BD59-A6C34878D82A}">
                    <a16:rowId xmlns="" xmlns:a16="http://schemas.microsoft.com/office/drawing/2014/main" val="145527480"/>
                  </a:ext>
                </a:extLst>
              </a:tr>
              <a:tr h="388656">
                <a:tc>
                  <a:txBody>
                    <a:bodyPr/>
                    <a:lstStyle/>
                    <a:p>
                      <a:pPr marL="285750" indent="-285750">
                        <a:buFont typeface="Arial" panose="020B0604020202020204" pitchFamily="34" charset="0"/>
                        <a:buChar char="•"/>
                      </a:pPr>
                      <a:r>
                        <a:rPr lang="en-US" sz="1000" dirty="0" smtClean="0"/>
                        <a:t>Lead on financial discussion</a:t>
                      </a:r>
                      <a:endParaRPr lang="en-US" sz="1000" dirty="0">
                        <a:solidFill>
                          <a:sysClr val="windowText" lastClr="000000"/>
                        </a:solidFill>
                      </a:endParaRPr>
                    </a:p>
                  </a:txBody>
                  <a:tcPr/>
                </a:tc>
                <a:tc>
                  <a:txBody>
                    <a:bodyPr/>
                    <a:lstStyle/>
                    <a:p>
                      <a:pPr marL="285750" indent="-285750">
                        <a:buFont typeface="Arial" panose="020B0604020202020204" pitchFamily="34" charset="0"/>
                        <a:buChar char="•"/>
                      </a:pPr>
                      <a:r>
                        <a:rPr lang="en-US" sz="1000" dirty="0" smtClean="0"/>
                        <a:t>Work</a:t>
                      </a:r>
                      <a:r>
                        <a:rPr lang="en-US" sz="1000" baseline="0" dirty="0" smtClean="0"/>
                        <a:t> hard for scholarships</a:t>
                      </a:r>
                      <a:endParaRPr lang="en-US" sz="1000" dirty="0">
                        <a:solidFill>
                          <a:sysClr val="windowText" lastClr="000000"/>
                        </a:solidFill>
                      </a:endParaRPr>
                    </a:p>
                  </a:txBody>
                  <a:tcPr/>
                </a:tc>
                <a:extLst>
                  <a:ext uri="{0D108BD9-81ED-4DB2-BD59-A6C34878D82A}">
                    <a16:rowId xmlns="" xmlns:a16="http://schemas.microsoft.com/office/drawing/2014/main" val="1349512614"/>
                  </a:ext>
                </a:extLst>
              </a:tr>
              <a:tr h="388656">
                <a:tc>
                  <a:txBody>
                    <a:bodyPr/>
                    <a:lstStyle/>
                    <a:p>
                      <a:pPr marL="285750" indent="-285750">
                        <a:buFont typeface="Arial" panose="020B0604020202020204" pitchFamily="34" charset="0"/>
                        <a:buChar char="•"/>
                      </a:pPr>
                      <a:r>
                        <a:rPr lang="en-US" sz="1000" dirty="0" smtClean="0"/>
                        <a:t>Complete parent part of FAFSA</a:t>
                      </a:r>
                      <a:endParaRPr lang="en-US" sz="1000" dirty="0">
                        <a:solidFill>
                          <a:sysClr val="windowText" lastClr="000000"/>
                        </a:solidFill>
                      </a:endParaRPr>
                    </a:p>
                  </a:txBody>
                  <a:tcPr/>
                </a:tc>
                <a:tc>
                  <a:txBody>
                    <a:bodyPr/>
                    <a:lstStyle/>
                    <a:p>
                      <a:pPr marL="285750" indent="-285750">
                        <a:buFont typeface="Arial" panose="020B0604020202020204" pitchFamily="34" charset="0"/>
                        <a:buChar char="•"/>
                      </a:pPr>
                      <a:r>
                        <a:rPr lang="en-US" sz="1000" dirty="0" smtClean="0"/>
                        <a:t>Complete student part of FAFSA</a:t>
                      </a:r>
                      <a:endParaRPr lang="en-US" sz="1000" dirty="0">
                        <a:solidFill>
                          <a:sysClr val="windowText" lastClr="000000"/>
                        </a:solidFill>
                      </a:endParaRPr>
                    </a:p>
                  </a:txBody>
                  <a:tcPr/>
                </a:tc>
                <a:extLst>
                  <a:ext uri="{0D108BD9-81ED-4DB2-BD59-A6C34878D82A}">
                    <a16:rowId xmlns="" xmlns:a16="http://schemas.microsoft.com/office/drawing/2014/main" val="3296949283"/>
                  </a:ext>
                </a:extLst>
              </a:tr>
              <a:tr h="527597">
                <a:tc>
                  <a:txBody>
                    <a:bodyPr/>
                    <a:lstStyle/>
                    <a:p>
                      <a:pPr marL="285750" indent="-285750">
                        <a:buFont typeface="Arial" panose="020B0604020202020204" pitchFamily="34" charset="0"/>
                        <a:buChar char="•"/>
                      </a:pPr>
                      <a:r>
                        <a:rPr lang="en-US" sz="1000" dirty="0" smtClean="0">
                          <a:solidFill>
                            <a:sysClr val="windowText" lastClr="000000"/>
                          </a:solidFill>
                        </a:rPr>
                        <a:t>Contact school</a:t>
                      </a:r>
                      <a:r>
                        <a:rPr lang="en-US" sz="1000" baseline="0" dirty="0" smtClean="0">
                          <a:solidFill>
                            <a:sysClr val="windowText" lastClr="000000"/>
                          </a:solidFill>
                        </a:rPr>
                        <a:t> counselor for more information</a:t>
                      </a:r>
                      <a:endParaRPr lang="en-US" sz="1000" dirty="0">
                        <a:solidFill>
                          <a:sysClr val="windowText" lastClr="000000"/>
                        </a:solidFill>
                      </a:endParaRPr>
                    </a:p>
                  </a:txBody>
                  <a:tcPr/>
                </a:tc>
                <a:tc>
                  <a:txBody>
                    <a:bodyPr/>
                    <a:lstStyle/>
                    <a:p>
                      <a:pPr marL="285750" indent="-285750">
                        <a:buFont typeface="Arial" panose="020B0604020202020204" pitchFamily="34" charset="0"/>
                        <a:buChar char="•"/>
                      </a:pPr>
                      <a:r>
                        <a:rPr lang="en-US" sz="1000" dirty="0" smtClean="0">
                          <a:solidFill>
                            <a:sysClr val="windowText" lastClr="000000"/>
                          </a:solidFill>
                        </a:rPr>
                        <a:t>Seek counselor for</a:t>
                      </a:r>
                      <a:r>
                        <a:rPr lang="en-US" sz="1000" baseline="0" dirty="0" smtClean="0">
                          <a:solidFill>
                            <a:sysClr val="windowText" lastClr="000000"/>
                          </a:solidFill>
                        </a:rPr>
                        <a:t> assistance</a:t>
                      </a:r>
                      <a:endParaRPr lang="en-US" sz="1000" dirty="0">
                        <a:solidFill>
                          <a:sysClr val="windowText" lastClr="000000"/>
                        </a:solidFill>
                      </a:endParaRPr>
                    </a:p>
                  </a:txBody>
                  <a:tcPr/>
                </a:tc>
              </a:tr>
            </a:tbl>
          </a:graphicData>
        </a:graphic>
      </p:graphicFrame>
      <p:pic>
        <p:nvPicPr>
          <p:cNvPr id="4" name="Google Shape;74;p14"/>
          <p:cNvPicPr preferRelativeResize="0"/>
          <p:nvPr/>
        </p:nvPicPr>
        <p:blipFill>
          <a:blip r:embed="rId3">
            <a:alphaModFix/>
          </a:blip>
          <a:stretch>
            <a:fillRect/>
          </a:stretch>
        </p:blipFill>
        <p:spPr>
          <a:xfrm>
            <a:off x="84443" y="2975685"/>
            <a:ext cx="843575" cy="1489026"/>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69" y="110117"/>
            <a:ext cx="5758452" cy="556500"/>
          </a:xfrm>
        </p:spPr>
        <p:txBody>
          <a:bodyPr/>
          <a:lstStyle/>
          <a:p>
            <a:pPr algn="ctr"/>
            <a:r>
              <a:rPr lang="en-US" sz="2400" dirty="0" smtClean="0">
                <a:solidFill>
                  <a:srgbClr val="000000"/>
                </a:solidFill>
              </a:rPr>
              <a:t>Counseling And Advising </a:t>
            </a:r>
            <a:r>
              <a:rPr lang="en-US" sz="2400" dirty="0">
                <a:solidFill>
                  <a:srgbClr val="000000"/>
                </a:solidFill>
              </a:rPr>
              <a:t>S</a:t>
            </a:r>
            <a:r>
              <a:rPr lang="en-US" sz="2400" dirty="0" smtClean="0">
                <a:solidFill>
                  <a:srgbClr val="000000"/>
                </a:solidFill>
              </a:rPr>
              <a:t>essions </a:t>
            </a:r>
            <a:r>
              <a:rPr lang="en-US" sz="2400" dirty="0">
                <a:solidFill>
                  <a:srgbClr val="000000"/>
                </a:solidFill>
              </a:rPr>
              <a:t>F</a:t>
            </a:r>
            <a:r>
              <a:rPr lang="en-US" sz="2400" dirty="0" smtClean="0">
                <a:solidFill>
                  <a:srgbClr val="000000"/>
                </a:solidFill>
              </a:rPr>
              <a:t>or </a:t>
            </a:r>
            <a:r>
              <a:rPr lang="en-US" sz="2400" dirty="0">
                <a:solidFill>
                  <a:srgbClr val="000000"/>
                </a:solidFill>
              </a:rPr>
              <a:t>S</a:t>
            </a:r>
            <a:r>
              <a:rPr lang="en-US" sz="2400" dirty="0" smtClean="0">
                <a:solidFill>
                  <a:srgbClr val="000000"/>
                </a:solidFill>
              </a:rPr>
              <a:t>eniors</a:t>
            </a:r>
            <a:endParaRPr lang="en-US" sz="2400" dirty="0">
              <a:solidFill>
                <a:srgbClr val="000000"/>
              </a:solidFill>
            </a:endParaRPr>
          </a:p>
        </p:txBody>
      </p:sp>
      <p:grpSp>
        <p:nvGrpSpPr>
          <p:cNvPr id="5" name="Group 4"/>
          <p:cNvGrpSpPr/>
          <p:nvPr/>
        </p:nvGrpSpPr>
        <p:grpSpPr>
          <a:xfrm>
            <a:off x="931365" y="964977"/>
            <a:ext cx="4246787" cy="3485977"/>
            <a:chOff x="169362" y="1007998"/>
            <a:chExt cx="4246787" cy="3096344"/>
          </a:xfrm>
        </p:grpSpPr>
        <p:sp>
          <p:nvSpPr>
            <p:cNvPr id="6" name="Freeform 5"/>
            <p:cNvSpPr/>
            <p:nvPr/>
          </p:nvSpPr>
          <p:spPr>
            <a:xfrm>
              <a:off x="169362" y="1007998"/>
              <a:ext cx="4246787" cy="571187"/>
            </a:xfrm>
            <a:custGeom>
              <a:avLst/>
              <a:gdLst>
                <a:gd name="connsiteX0" fmla="*/ 0 w 4246787"/>
                <a:gd name="connsiteY0" fmla="*/ 571185 h 571185"/>
                <a:gd name="connsiteX1" fmla="*/ 391924 w 4246787"/>
                <a:gd name="connsiteY1" fmla="*/ 0 h 571185"/>
                <a:gd name="connsiteX2" fmla="*/ 3854863 w 4246787"/>
                <a:gd name="connsiteY2" fmla="*/ 0 h 571185"/>
                <a:gd name="connsiteX3" fmla="*/ 4246787 w 4246787"/>
                <a:gd name="connsiteY3" fmla="*/ 571185 h 571185"/>
                <a:gd name="connsiteX4" fmla="*/ 0 w 4246787"/>
                <a:gd name="connsiteY4" fmla="*/ 571185 h 57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787" h="571185">
                  <a:moveTo>
                    <a:pt x="4246787" y="1"/>
                  </a:moveTo>
                  <a:lnTo>
                    <a:pt x="3854863" y="571184"/>
                  </a:lnTo>
                  <a:lnTo>
                    <a:pt x="391924" y="571184"/>
                  </a:lnTo>
                  <a:lnTo>
                    <a:pt x="0" y="1"/>
                  </a:lnTo>
                  <a:lnTo>
                    <a:pt x="4246787" y="1"/>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237" tIns="19051" rIns="762239" bIns="19051" numCol="1" spcCol="1270" anchor="ctr" anchorCtr="0">
              <a:noAutofit/>
            </a:bodyPr>
            <a:lstStyle/>
            <a:p>
              <a:pPr algn="ctr" defTabSz="666750">
                <a:lnSpc>
                  <a:spcPct val="90000"/>
                </a:lnSpc>
                <a:spcBef>
                  <a:spcPct val="0"/>
                </a:spcBef>
                <a:spcAft>
                  <a:spcPct val="35000"/>
                </a:spcAft>
              </a:pPr>
              <a:r>
                <a:rPr lang="en-US" kern="1200" dirty="0">
                  <a:solidFill>
                    <a:srgbClr val="000000"/>
                  </a:solidFill>
                  <a:latin typeface="Lato" panose="020B0604020202020204" charset="0"/>
                  <a:cs typeface="Arial" panose="020B0604020202020204" pitchFamily="34" charset="0"/>
                </a:rPr>
                <a:t>Large group meeting at the beginning of Senior year</a:t>
              </a:r>
            </a:p>
          </p:txBody>
        </p:sp>
        <p:sp>
          <p:nvSpPr>
            <p:cNvPr id="7" name="Freeform 6"/>
            <p:cNvSpPr/>
            <p:nvPr/>
          </p:nvSpPr>
          <p:spPr>
            <a:xfrm>
              <a:off x="561285" y="1579183"/>
              <a:ext cx="3462939" cy="841143"/>
            </a:xfrm>
            <a:custGeom>
              <a:avLst/>
              <a:gdLst>
                <a:gd name="connsiteX0" fmla="*/ 0 w 3462939"/>
                <a:gd name="connsiteY0" fmla="*/ 841141 h 841141"/>
                <a:gd name="connsiteX1" fmla="*/ 577157 w 3462939"/>
                <a:gd name="connsiteY1" fmla="*/ 0 h 841141"/>
                <a:gd name="connsiteX2" fmla="*/ 2885782 w 3462939"/>
                <a:gd name="connsiteY2" fmla="*/ 0 h 841141"/>
                <a:gd name="connsiteX3" fmla="*/ 3462939 w 3462939"/>
                <a:gd name="connsiteY3" fmla="*/ 841141 h 841141"/>
                <a:gd name="connsiteX4" fmla="*/ 0 w 3462939"/>
                <a:gd name="connsiteY4" fmla="*/ 841141 h 84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39" h="841141">
                  <a:moveTo>
                    <a:pt x="3462939" y="1"/>
                  </a:moveTo>
                  <a:lnTo>
                    <a:pt x="2885782" y="841140"/>
                  </a:lnTo>
                  <a:lnTo>
                    <a:pt x="577157" y="841140"/>
                  </a:lnTo>
                  <a:lnTo>
                    <a:pt x="0" y="1"/>
                  </a:lnTo>
                  <a:lnTo>
                    <a:pt x="3462939" y="1"/>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5065" tIns="19051" rIns="625064" bIns="19051" numCol="1" spcCol="1270" anchor="ctr" anchorCtr="0">
              <a:noAutofit/>
            </a:bodyPr>
            <a:lstStyle/>
            <a:p>
              <a:pPr algn="ctr" defTabSz="666750">
                <a:lnSpc>
                  <a:spcPct val="90000"/>
                </a:lnSpc>
                <a:spcBef>
                  <a:spcPct val="0"/>
                </a:spcBef>
                <a:spcAft>
                  <a:spcPct val="35000"/>
                </a:spcAft>
              </a:pPr>
              <a:r>
                <a:rPr lang="en-US" kern="1200" dirty="0">
                  <a:solidFill>
                    <a:srgbClr val="000000"/>
                  </a:solidFill>
                  <a:latin typeface="Lato" panose="020B0604020202020204" charset="0"/>
                  <a:cs typeface="Arial" panose="020B0604020202020204" pitchFamily="34" charset="0"/>
                </a:rPr>
                <a:t>Smaller group sessions in Senior English classes</a:t>
              </a:r>
            </a:p>
          </p:txBody>
        </p:sp>
        <p:sp>
          <p:nvSpPr>
            <p:cNvPr id="8" name="Freeform 7"/>
            <p:cNvSpPr/>
            <p:nvPr/>
          </p:nvSpPr>
          <p:spPr>
            <a:xfrm>
              <a:off x="1138441" y="2420325"/>
              <a:ext cx="2308627" cy="841142"/>
            </a:xfrm>
            <a:custGeom>
              <a:avLst/>
              <a:gdLst>
                <a:gd name="connsiteX0" fmla="*/ 0 w 2308626"/>
                <a:gd name="connsiteY0" fmla="*/ 841141 h 841141"/>
                <a:gd name="connsiteX1" fmla="*/ 577157 w 2308626"/>
                <a:gd name="connsiteY1" fmla="*/ 0 h 841141"/>
                <a:gd name="connsiteX2" fmla="*/ 1731469 w 2308626"/>
                <a:gd name="connsiteY2" fmla="*/ 0 h 841141"/>
                <a:gd name="connsiteX3" fmla="*/ 2308626 w 2308626"/>
                <a:gd name="connsiteY3" fmla="*/ 841141 h 841141"/>
                <a:gd name="connsiteX4" fmla="*/ 0 w 2308626"/>
                <a:gd name="connsiteY4" fmla="*/ 841141 h 84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626" h="841141">
                  <a:moveTo>
                    <a:pt x="2308626" y="1"/>
                  </a:moveTo>
                  <a:lnTo>
                    <a:pt x="1731469" y="841140"/>
                  </a:lnTo>
                  <a:lnTo>
                    <a:pt x="577157" y="841140"/>
                  </a:lnTo>
                  <a:lnTo>
                    <a:pt x="0" y="1"/>
                  </a:lnTo>
                  <a:lnTo>
                    <a:pt x="2308626" y="1"/>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3061" tIns="19050" rIns="423060" bIns="19051" numCol="1" spcCol="1270" anchor="ctr" anchorCtr="0">
              <a:noAutofit/>
            </a:bodyPr>
            <a:lstStyle/>
            <a:p>
              <a:pPr algn="ctr" defTabSz="666750">
                <a:lnSpc>
                  <a:spcPct val="90000"/>
                </a:lnSpc>
                <a:spcBef>
                  <a:spcPct val="0"/>
                </a:spcBef>
                <a:spcAft>
                  <a:spcPct val="35000"/>
                </a:spcAft>
              </a:pPr>
              <a:r>
                <a:rPr lang="en-US" kern="1200" dirty="0">
                  <a:solidFill>
                    <a:srgbClr val="000000"/>
                  </a:solidFill>
                  <a:latin typeface="Lato" panose="020B0604020202020204" charset="0"/>
                  <a:cs typeface="Arial" panose="020B0604020202020204" pitchFamily="34" charset="0"/>
                </a:rPr>
                <a:t>Individual meetings with counselor</a:t>
              </a:r>
            </a:p>
          </p:txBody>
        </p:sp>
        <p:sp>
          <p:nvSpPr>
            <p:cNvPr id="9" name="Freeform 8"/>
            <p:cNvSpPr/>
            <p:nvPr/>
          </p:nvSpPr>
          <p:spPr>
            <a:xfrm>
              <a:off x="1714944" y="3263200"/>
              <a:ext cx="1155619" cy="841142"/>
            </a:xfrm>
            <a:custGeom>
              <a:avLst/>
              <a:gdLst>
                <a:gd name="connsiteX0" fmla="*/ 0 w 1154313"/>
                <a:gd name="connsiteY0" fmla="*/ 841141 h 841141"/>
                <a:gd name="connsiteX1" fmla="*/ 577157 w 1154313"/>
                <a:gd name="connsiteY1" fmla="*/ 0 h 841141"/>
                <a:gd name="connsiteX2" fmla="*/ 577156 w 1154313"/>
                <a:gd name="connsiteY2" fmla="*/ 0 h 841141"/>
                <a:gd name="connsiteX3" fmla="*/ 1154313 w 1154313"/>
                <a:gd name="connsiteY3" fmla="*/ 841141 h 841141"/>
                <a:gd name="connsiteX4" fmla="*/ 0 w 1154313"/>
                <a:gd name="connsiteY4" fmla="*/ 841141 h 84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313" h="841141">
                  <a:moveTo>
                    <a:pt x="1154313" y="0"/>
                  </a:moveTo>
                  <a:lnTo>
                    <a:pt x="577156" y="841141"/>
                  </a:lnTo>
                  <a:lnTo>
                    <a:pt x="577157" y="841141"/>
                  </a:lnTo>
                  <a:lnTo>
                    <a:pt x="0" y="0"/>
                  </a:lnTo>
                  <a:lnTo>
                    <a:pt x="1154313" y="0"/>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1" tIns="137160" rIns="15240" bIns="15241" numCol="1" spcCol="1270" anchor="t" anchorCtr="1">
              <a:normAutofit/>
            </a:bodyPr>
            <a:lstStyle/>
            <a:p>
              <a:pPr algn="ctr" defTabSz="533400">
                <a:lnSpc>
                  <a:spcPct val="0"/>
                </a:lnSpc>
                <a:spcBef>
                  <a:spcPct val="0"/>
                </a:spcBef>
              </a:pPr>
              <a:r>
                <a:rPr lang="en-US" sz="1000" kern="1200" dirty="0">
                  <a:solidFill>
                    <a:srgbClr val="000000"/>
                  </a:solidFill>
                  <a:latin typeface="Lato" panose="020B0604020202020204" charset="0"/>
                  <a:cs typeface="Arial" panose="020B0604020202020204" pitchFamily="34" charset="0"/>
                </a:rPr>
                <a:t>Optional meetings</a:t>
              </a:r>
            </a:p>
            <a:p>
              <a:pPr algn="ctr" defTabSz="533400">
                <a:lnSpc>
                  <a:spcPct val="90000"/>
                </a:lnSpc>
                <a:spcBef>
                  <a:spcPct val="0"/>
                </a:spcBef>
                <a:spcAft>
                  <a:spcPct val="35000"/>
                </a:spcAft>
              </a:pPr>
              <a:r>
                <a:rPr lang="en-US" sz="1000" kern="1200" dirty="0">
                  <a:solidFill>
                    <a:srgbClr val="000000"/>
                  </a:solidFill>
                  <a:latin typeface="Lato" panose="020B0604020202020204" charset="0"/>
                  <a:cs typeface="Arial" panose="020B0604020202020204" pitchFamily="34" charset="0"/>
                </a:rPr>
                <a:t>with                                                                                                              Miss Salazar</a:t>
              </a:r>
            </a:p>
          </p:txBody>
        </p:sp>
      </p:grpSp>
      <p:pic>
        <p:nvPicPr>
          <p:cNvPr id="4" name="Google Shape;74;p14"/>
          <p:cNvPicPr preferRelativeResize="0"/>
          <p:nvPr/>
        </p:nvPicPr>
        <p:blipFill>
          <a:blip r:embed="rId3">
            <a:alphaModFix/>
          </a:blip>
          <a:stretch>
            <a:fillRect/>
          </a:stretch>
        </p:blipFill>
        <p:spPr>
          <a:xfrm>
            <a:off x="87790" y="2971454"/>
            <a:ext cx="843575" cy="1489026"/>
          </a:xfrm>
          <a:prstGeom prst="rect">
            <a:avLst/>
          </a:prstGeom>
          <a:noFill/>
          <a:ln>
            <a:noFill/>
          </a:ln>
        </p:spPr>
      </p:pic>
    </p:spTree>
    <p:extLst>
      <p:ext uri="{BB962C8B-B14F-4D97-AF65-F5344CB8AC3E}">
        <p14:creationId xmlns:p14="http://schemas.microsoft.com/office/powerpoint/2010/main" val="479656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0;p15"/>
          <p:cNvPicPr preferRelativeResize="0"/>
          <p:nvPr/>
        </p:nvPicPr>
        <p:blipFill>
          <a:blip r:embed="rId3">
            <a:alphaModFix/>
          </a:blip>
          <a:stretch>
            <a:fillRect/>
          </a:stretch>
        </p:blipFill>
        <p:spPr>
          <a:xfrm>
            <a:off x="1499989" y="117334"/>
            <a:ext cx="3102239" cy="4250625"/>
          </a:xfrm>
          <a:prstGeom prst="rect">
            <a:avLst/>
          </a:prstGeom>
          <a:noFill/>
          <a:ln>
            <a:noFill/>
          </a:ln>
        </p:spPr>
      </p:pic>
    </p:spTree>
    <p:extLst>
      <p:ext uri="{BB962C8B-B14F-4D97-AF65-F5344CB8AC3E}">
        <p14:creationId xmlns:p14="http://schemas.microsoft.com/office/powerpoint/2010/main" val="13292686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74;p14"/>
          <p:cNvPicPr preferRelativeResize="0"/>
          <p:nvPr/>
        </p:nvPicPr>
        <p:blipFill>
          <a:blip r:embed="rId4">
            <a:alphaModFix/>
          </a:blip>
          <a:stretch>
            <a:fillRect/>
          </a:stretch>
        </p:blipFill>
        <p:spPr>
          <a:xfrm>
            <a:off x="76598" y="2973422"/>
            <a:ext cx="843575" cy="1489026"/>
          </a:xfrm>
          <a:prstGeom prst="rect">
            <a:avLst/>
          </a:prstGeom>
          <a:noFill/>
          <a:ln>
            <a:noFill/>
          </a:ln>
        </p:spPr>
      </p:pic>
      <p:pic>
        <p:nvPicPr>
          <p:cNvPr id="2" name="Xep2i7odqGA"/>
          <p:cNvPicPr>
            <a:picLocks noRot="1" noChangeAspect="1"/>
          </p:cNvPicPr>
          <p:nvPr>
            <a:videoFile r:link="rId1"/>
          </p:nvPr>
        </p:nvPicPr>
        <p:blipFill>
          <a:blip r:embed="rId5"/>
          <a:stretch>
            <a:fillRect/>
          </a:stretch>
        </p:blipFill>
        <p:spPr>
          <a:xfrm>
            <a:off x="498385" y="154415"/>
            <a:ext cx="5011568" cy="2819007"/>
          </a:xfrm>
          <a:prstGeom prst="rect">
            <a:avLst/>
          </a:prstGeom>
        </p:spPr>
      </p:pic>
    </p:spTree>
    <p:extLst>
      <p:ext uri="{BB962C8B-B14F-4D97-AF65-F5344CB8AC3E}">
        <p14:creationId xmlns:p14="http://schemas.microsoft.com/office/powerpoint/2010/main" val="2926249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11" y="106043"/>
            <a:ext cx="5735781" cy="556500"/>
          </a:xfrm>
        </p:spPr>
        <p:txBody>
          <a:bodyPr/>
          <a:lstStyle/>
          <a:p>
            <a:r>
              <a:rPr lang="en-US" sz="2400" dirty="0" smtClean="0">
                <a:solidFill>
                  <a:srgbClr val="000000"/>
                </a:solidFill>
              </a:rPr>
              <a:t>Types of Applications</a:t>
            </a:r>
            <a:endParaRPr lang="en-US" sz="2400" dirty="0">
              <a:solidFill>
                <a:srgbClr val="000000"/>
              </a:solidFill>
            </a:endParaRPr>
          </a:p>
        </p:txBody>
      </p:sp>
      <p:sp>
        <p:nvSpPr>
          <p:cNvPr id="23" name="TextBox 22"/>
          <p:cNvSpPr txBox="1"/>
          <p:nvPr/>
        </p:nvSpPr>
        <p:spPr>
          <a:xfrm>
            <a:off x="4153515" y="4065173"/>
            <a:ext cx="1756077" cy="369332"/>
          </a:xfrm>
          <a:prstGeom prst="rect">
            <a:avLst/>
          </a:prstGeom>
          <a:noFill/>
        </p:spPr>
        <p:txBody>
          <a:bodyPr wrap="square" rtlCol="0">
            <a:spAutoFit/>
          </a:bodyPr>
          <a:lstStyle/>
          <a:p>
            <a:r>
              <a:rPr lang="en-US" sz="900" i="1" dirty="0">
                <a:latin typeface="Lato" panose="020B0604020202020204" charset="0"/>
              </a:rPr>
              <a:t>Information from this graphic is from NACAC.org</a:t>
            </a:r>
          </a:p>
        </p:txBody>
      </p:sp>
      <p:grpSp>
        <p:nvGrpSpPr>
          <p:cNvPr id="3" name="Group 2"/>
          <p:cNvGrpSpPr/>
          <p:nvPr/>
        </p:nvGrpSpPr>
        <p:grpSpPr>
          <a:xfrm>
            <a:off x="562997" y="662543"/>
            <a:ext cx="4957408" cy="3335123"/>
            <a:chOff x="843871" y="584495"/>
            <a:chExt cx="4377434" cy="3166260"/>
          </a:xfrm>
        </p:grpSpPr>
        <p:graphicFrame>
          <p:nvGraphicFramePr>
            <p:cNvPr id="17" name="Diagram 16"/>
            <p:cNvGraphicFramePr/>
            <p:nvPr>
              <p:extLst>
                <p:ext uri="{D42A27DB-BD31-4B8C-83A1-F6EECF244321}">
                  <p14:modId xmlns:p14="http://schemas.microsoft.com/office/powerpoint/2010/main" val="1059806621"/>
                </p:ext>
              </p:extLst>
            </p:nvPr>
          </p:nvGraphicFramePr>
          <p:xfrm>
            <a:off x="843871" y="594531"/>
            <a:ext cx="2377231" cy="3131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Diagram 20"/>
            <p:cNvGraphicFramePr/>
            <p:nvPr>
              <p:extLst>
                <p:ext uri="{D42A27DB-BD31-4B8C-83A1-F6EECF244321}">
                  <p14:modId xmlns:p14="http://schemas.microsoft.com/office/powerpoint/2010/main" val="2760177759"/>
                </p:ext>
              </p:extLst>
            </p:nvPr>
          </p:nvGraphicFramePr>
          <p:xfrm>
            <a:off x="3325422" y="584495"/>
            <a:ext cx="1895883" cy="314111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TextBox 21"/>
            <p:cNvSpPr txBox="1"/>
            <p:nvPr/>
          </p:nvSpPr>
          <p:spPr>
            <a:xfrm>
              <a:off x="974586" y="3463043"/>
              <a:ext cx="2133873" cy="276999"/>
            </a:xfrm>
            <a:prstGeom prst="rect">
              <a:avLst/>
            </a:prstGeom>
            <a:noFill/>
          </p:spPr>
          <p:txBody>
            <a:bodyPr wrap="square" rtlCol="0">
              <a:spAutoFit/>
            </a:bodyPr>
            <a:lstStyle/>
            <a:p>
              <a:r>
                <a:rPr lang="en-US" sz="1200" dirty="0">
                  <a:solidFill>
                    <a:schemeClr val="bg1"/>
                  </a:solidFill>
                  <a:latin typeface="Lato" panose="020B0604020202020204" charset="0"/>
                </a:rPr>
                <a:t>Commitment: Non-binding</a:t>
              </a:r>
            </a:p>
          </p:txBody>
        </p:sp>
        <p:sp>
          <p:nvSpPr>
            <p:cNvPr id="24" name="TextBox 23"/>
            <p:cNvSpPr txBox="1"/>
            <p:nvPr/>
          </p:nvSpPr>
          <p:spPr>
            <a:xfrm>
              <a:off x="3325422" y="3505640"/>
              <a:ext cx="958153" cy="245115"/>
            </a:xfrm>
            <a:prstGeom prst="rect">
              <a:avLst/>
            </a:prstGeom>
            <a:solidFill>
              <a:srgbClr val="FFC000"/>
            </a:solidFill>
          </p:spPr>
          <p:txBody>
            <a:bodyPr wrap="square" rtlCol="0">
              <a:spAutoFit/>
            </a:bodyPr>
            <a:lstStyle/>
            <a:p>
              <a:r>
                <a:rPr lang="en-US" sz="1000" dirty="0">
                  <a:solidFill>
                    <a:schemeClr val="bg1"/>
                  </a:solidFill>
                  <a:latin typeface="Lato" panose="020B0604020202020204" charset="0"/>
                </a:rPr>
                <a:t>Non-binding</a:t>
              </a:r>
              <a:endParaRPr lang="en-US" sz="1200" dirty="0">
                <a:solidFill>
                  <a:schemeClr val="bg1"/>
                </a:solidFill>
                <a:latin typeface="Lato" panose="020B0604020202020204" charset="0"/>
              </a:endParaRPr>
            </a:p>
          </p:txBody>
        </p:sp>
        <p:sp>
          <p:nvSpPr>
            <p:cNvPr id="25" name="TextBox 24"/>
            <p:cNvSpPr txBox="1"/>
            <p:nvPr/>
          </p:nvSpPr>
          <p:spPr>
            <a:xfrm>
              <a:off x="4283574" y="3504534"/>
              <a:ext cx="937728" cy="246221"/>
            </a:xfrm>
            <a:prstGeom prst="rect">
              <a:avLst/>
            </a:prstGeom>
            <a:solidFill>
              <a:srgbClr val="FF0000"/>
            </a:solidFill>
          </p:spPr>
          <p:txBody>
            <a:bodyPr wrap="square" rtlCol="0">
              <a:spAutoFit/>
            </a:bodyPr>
            <a:lstStyle/>
            <a:p>
              <a:r>
                <a:rPr lang="en-US" sz="1000" dirty="0">
                  <a:solidFill>
                    <a:schemeClr val="bg1"/>
                  </a:solidFill>
                  <a:latin typeface="Lato" panose="020B0604020202020204" charset="0"/>
                </a:rPr>
                <a:t>Binding</a:t>
              </a:r>
              <a:endParaRPr lang="en-US" sz="1200" dirty="0">
                <a:solidFill>
                  <a:schemeClr val="bg1"/>
                </a:solidFill>
                <a:latin typeface="Lato" panose="020B0604020202020204" charset="0"/>
              </a:endParaRPr>
            </a:p>
          </p:txBody>
        </p:sp>
        <p:cxnSp>
          <p:nvCxnSpPr>
            <p:cNvPr id="33" name="Straight Connector 32"/>
            <p:cNvCxnSpPr/>
            <p:nvPr/>
          </p:nvCxnSpPr>
          <p:spPr>
            <a:xfrm>
              <a:off x="3266441" y="594531"/>
              <a:ext cx="0" cy="3131085"/>
            </a:xfrm>
            <a:prstGeom prst="line">
              <a:avLst/>
            </a:prstGeom>
            <a:ln>
              <a:gradFill>
                <a:gsLst>
                  <a:gs pos="0">
                    <a:srgbClr val="92D050"/>
                  </a:gs>
                  <a:gs pos="74000">
                    <a:srgbClr val="FFC000"/>
                  </a:gs>
                  <a:gs pos="83000">
                    <a:srgbClr val="FFC000"/>
                  </a:gs>
                  <a:gs pos="100000">
                    <a:srgbClr val="FF0000"/>
                  </a:gs>
                </a:gsLst>
                <a:lin ang="5400000" scaled="1"/>
              </a:gradFill>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14589650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126736"/>
            <a:ext cx="5758452" cy="556500"/>
          </a:xfrm>
        </p:spPr>
        <p:txBody>
          <a:bodyPr/>
          <a:lstStyle/>
          <a:p>
            <a:r>
              <a:rPr lang="en-US" sz="2400" dirty="0" smtClean="0">
                <a:solidFill>
                  <a:srgbClr val="000000"/>
                </a:solidFill>
              </a:rPr>
              <a:t>When to Apply</a:t>
            </a:r>
            <a:endParaRPr lang="en-US" sz="2400" dirty="0">
              <a:solidFill>
                <a:srgbClr val="000000"/>
              </a:solidFill>
            </a:endParaRPr>
          </a:p>
        </p:txBody>
      </p:sp>
      <p:sp>
        <p:nvSpPr>
          <p:cNvPr id="3" name="Text Placeholder 2"/>
          <p:cNvSpPr>
            <a:spLocks noGrp="1"/>
          </p:cNvSpPr>
          <p:nvPr>
            <p:ph type="body" idx="1"/>
          </p:nvPr>
        </p:nvSpPr>
        <p:spPr>
          <a:xfrm>
            <a:off x="166255" y="609086"/>
            <a:ext cx="5048092" cy="3036900"/>
          </a:xfrm>
        </p:spPr>
        <p:txBody>
          <a:bodyPr/>
          <a:lstStyle/>
          <a:p>
            <a:pPr>
              <a:lnSpc>
                <a:spcPct val="100000"/>
              </a:lnSpc>
              <a:buClr>
                <a:srgbClr val="000000"/>
              </a:buClr>
            </a:pPr>
            <a:r>
              <a:rPr lang="en-US" sz="1200" dirty="0" smtClean="0">
                <a:solidFill>
                  <a:srgbClr val="000000"/>
                </a:solidFill>
              </a:rPr>
              <a:t>Check application deadlines for EACH college/university</a:t>
            </a:r>
          </a:p>
          <a:p>
            <a:pPr lvl="1">
              <a:spcBef>
                <a:spcPts val="0"/>
              </a:spcBef>
              <a:buClr>
                <a:srgbClr val="000000"/>
              </a:buClr>
            </a:pPr>
            <a:r>
              <a:rPr lang="en-US" sz="1000" dirty="0" smtClean="0">
                <a:solidFill>
                  <a:srgbClr val="000000"/>
                </a:solidFill>
              </a:rPr>
              <a:t>Some programs have earlier deadlines (ex., Engineering, Nursing, Pharmacy</a:t>
            </a:r>
          </a:p>
          <a:p>
            <a:pPr>
              <a:buClr>
                <a:srgbClr val="000000"/>
              </a:buClr>
            </a:pPr>
            <a:r>
              <a:rPr lang="en-US" sz="1200" dirty="0" smtClean="0">
                <a:solidFill>
                  <a:srgbClr val="000000"/>
                </a:solidFill>
              </a:rPr>
              <a:t>North Central’s deadlines:</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628650" lvl="1" indent="0">
              <a:buNone/>
            </a:pPr>
            <a:r>
              <a:rPr lang="en-US" dirty="0"/>
              <a:t>	</a:t>
            </a:r>
            <a:endParaRPr lang="en-US" i="1" dirty="0"/>
          </a:p>
        </p:txBody>
      </p:sp>
      <p:graphicFrame>
        <p:nvGraphicFramePr>
          <p:cNvPr id="4" name="Table 3"/>
          <p:cNvGraphicFramePr>
            <a:graphicFrameLocks noGrp="1"/>
          </p:cNvGraphicFramePr>
          <p:nvPr>
            <p:extLst>
              <p:ext uri="{D42A27DB-BD31-4B8C-83A1-F6EECF244321}">
                <p14:modId xmlns:p14="http://schemas.microsoft.com/office/powerpoint/2010/main" val="4120252381"/>
              </p:ext>
            </p:extLst>
          </p:nvPr>
        </p:nvGraphicFramePr>
        <p:xfrm>
          <a:off x="1363413" y="1476279"/>
          <a:ext cx="3364136" cy="2148840"/>
        </p:xfrm>
        <a:graphic>
          <a:graphicData uri="http://schemas.openxmlformats.org/drawingml/2006/table">
            <a:tbl>
              <a:tblPr firstRow="1" bandRow="1">
                <a:tableStyleId>{89F343D4-AE84-4882-A584-962F97B0D874}</a:tableStyleId>
              </a:tblPr>
              <a:tblGrid>
                <a:gridCol w="1682068"/>
                <a:gridCol w="1682068"/>
              </a:tblGrid>
              <a:tr h="651376">
                <a:tc>
                  <a:txBody>
                    <a:bodyPr/>
                    <a:lstStyle/>
                    <a:p>
                      <a:r>
                        <a:rPr lang="en-US" sz="1000" b="1" dirty="0" smtClean="0">
                          <a:latin typeface="Lato" panose="020B0604020202020204" charset="0"/>
                        </a:rPr>
                        <a:t>Due</a:t>
                      </a:r>
                      <a:r>
                        <a:rPr lang="en-US" sz="1000" b="1" baseline="0" dirty="0" smtClean="0">
                          <a:latin typeface="Lato" panose="020B0604020202020204" charset="0"/>
                        </a:rPr>
                        <a:t> date to request:</a:t>
                      </a:r>
                    </a:p>
                    <a:p>
                      <a:pPr marL="0" indent="0">
                        <a:buFont typeface="Arial" panose="020B0604020202020204" pitchFamily="34" charset="0"/>
                        <a:buNone/>
                      </a:pPr>
                      <a:r>
                        <a:rPr lang="en-US" sz="1000" baseline="0" dirty="0" smtClean="0">
                          <a:latin typeface="Lato" panose="020B0604020202020204" charset="0"/>
                        </a:rPr>
                        <a:t>*Transcript</a:t>
                      </a:r>
                    </a:p>
                    <a:p>
                      <a:pPr marL="0" indent="0">
                        <a:buFont typeface="Arial" panose="020B0604020202020204" pitchFamily="34" charset="0"/>
                        <a:buNone/>
                      </a:pPr>
                      <a:r>
                        <a:rPr lang="en-US" sz="1000" baseline="0" dirty="0" smtClean="0">
                          <a:latin typeface="Lato" panose="020B0604020202020204" charset="0"/>
                        </a:rPr>
                        <a:t>*Counselor form (ESSR)</a:t>
                      </a:r>
                    </a:p>
                    <a:p>
                      <a:pPr marL="0" indent="0">
                        <a:buFont typeface="Arial" panose="020B0604020202020204" pitchFamily="34" charset="0"/>
                        <a:buNone/>
                      </a:pPr>
                      <a:r>
                        <a:rPr lang="en-US" sz="1000" baseline="0" dirty="0" smtClean="0">
                          <a:latin typeface="Lato" panose="020B0604020202020204" charset="0"/>
                        </a:rPr>
                        <a:t>*Letter of recommendation in Naviance</a:t>
                      </a:r>
                      <a:endParaRPr lang="en-US" sz="1000" dirty="0">
                        <a:latin typeface="Lato" panose="020B0604020202020204" charset="0"/>
                      </a:endParaRPr>
                    </a:p>
                  </a:txBody>
                  <a:tcPr>
                    <a:solidFill>
                      <a:srgbClr val="FF0000"/>
                    </a:solidFill>
                  </a:tcPr>
                </a:tc>
                <a:tc>
                  <a:txBody>
                    <a:bodyPr/>
                    <a:lstStyle/>
                    <a:p>
                      <a:pPr algn="ctr"/>
                      <a:r>
                        <a:rPr lang="en-US" sz="1000" b="1" dirty="0" smtClean="0">
                          <a:latin typeface="Lato" panose="020B0604020202020204" charset="0"/>
                        </a:rPr>
                        <a:t>College Application Deadline</a:t>
                      </a:r>
                      <a:endParaRPr lang="en-US" sz="1000" b="1" dirty="0">
                        <a:latin typeface="Lato" panose="020B0604020202020204" charset="0"/>
                      </a:endParaRPr>
                    </a:p>
                  </a:txBody>
                  <a:tcPr anchor="ctr">
                    <a:solidFill>
                      <a:srgbClr val="FF0000"/>
                    </a:solidFill>
                  </a:tcPr>
                </a:tc>
              </a:tr>
              <a:tr h="191390">
                <a:tc>
                  <a:txBody>
                    <a:bodyPr/>
                    <a:lstStyle/>
                    <a:p>
                      <a:r>
                        <a:rPr lang="en-US" sz="900" dirty="0" smtClean="0">
                          <a:latin typeface="Lato" panose="020B0604020202020204" charset="0"/>
                        </a:rPr>
                        <a:t>OCTOBER</a:t>
                      </a:r>
                      <a:r>
                        <a:rPr lang="en-US" sz="900" baseline="0" dirty="0" smtClean="0">
                          <a:latin typeface="Lato" panose="020B0604020202020204" charset="0"/>
                        </a:rPr>
                        <a:t> 1</a:t>
                      </a:r>
                      <a:endParaRPr lang="en-US" sz="900" dirty="0">
                        <a:latin typeface="Lato" panose="020B0604020202020204" charset="0"/>
                      </a:endParaRPr>
                    </a:p>
                  </a:txBody>
                  <a:tcPr/>
                </a:tc>
                <a:tc>
                  <a:txBody>
                    <a:bodyPr/>
                    <a:lstStyle/>
                    <a:p>
                      <a:r>
                        <a:rPr lang="en-US" sz="900" dirty="0" smtClean="0">
                          <a:latin typeface="Lato" panose="020B0604020202020204" charset="0"/>
                        </a:rPr>
                        <a:t>NOVEMBER</a:t>
                      </a:r>
                      <a:r>
                        <a:rPr lang="en-US" sz="900" baseline="0" dirty="0" smtClean="0">
                          <a:latin typeface="Lato" panose="020B0604020202020204" charset="0"/>
                        </a:rPr>
                        <a:t> 1</a:t>
                      </a:r>
                      <a:endParaRPr lang="en-US" sz="900" dirty="0">
                        <a:latin typeface="Lato" panose="020B0604020202020204" charset="0"/>
                      </a:endParaRPr>
                    </a:p>
                  </a:txBody>
                  <a:tcPr/>
                </a:tc>
              </a:tr>
              <a:tr h="212297">
                <a:tc>
                  <a:txBody>
                    <a:bodyPr/>
                    <a:lstStyle/>
                    <a:p>
                      <a:r>
                        <a:rPr lang="en-US" sz="900" dirty="0" smtClean="0">
                          <a:latin typeface="Lato" panose="020B0604020202020204" charset="0"/>
                        </a:rPr>
                        <a:t>OCTOBER 15</a:t>
                      </a:r>
                      <a:endParaRPr lang="en-US" sz="900" dirty="0">
                        <a:latin typeface="Lato" panose="020B0604020202020204" charset="0"/>
                      </a:endParaRPr>
                    </a:p>
                  </a:txBody>
                  <a:tcPr/>
                </a:tc>
                <a:tc>
                  <a:txBody>
                    <a:bodyPr/>
                    <a:lstStyle/>
                    <a:p>
                      <a:r>
                        <a:rPr lang="en-US" sz="900" dirty="0" smtClean="0">
                          <a:latin typeface="Lato" panose="020B0604020202020204" charset="0"/>
                        </a:rPr>
                        <a:t>NOVEMBER</a:t>
                      </a:r>
                      <a:r>
                        <a:rPr lang="en-US" sz="900" baseline="0" dirty="0" smtClean="0">
                          <a:latin typeface="Lato" panose="020B0604020202020204" charset="0"/>
                        </a:rPr>
                        <a:t> 15</a:t>
                      </a:r>
                      <a:endParaRPr lang="en-US" sz="900" dirty="0">
                        <a:latin typeface="Lato" panose="020B0604020202020204" charset="0"/>
                      </a:endParaRPr>
                    </a:p>
                  </a:txBody>
                  <a:tcPr/>
                </a:tc>
              </a:tr>
              <a:tr h="195420">
                <a:tc>
                  <a:txBody>
                    <a:bodyPr/>
                    <a:lstStyle/>
                    <a:p>
                      <a:r>
                        <a:rPr lang="en-US" sz="900" dirty="0" smtClean="0">
                          <a:latin typeface="Lato" panose="020B0604020202020204" charset="0"/>
                        </a:rPr>
                        <a:t>NOVEMBER</a:t>
                      </a:r>
                      <a:r>
                        <a:rPr lang="en-US" sz="900" baseline="0" dirty="0" smtClean="0">
                          <a:latin typeface="Lato" panose="020B0604020202020204" charset="0"/>
                        </a:rPr>
                        <a:t> 1</a:t>
                      </a:r>
                      <a:endParaRPr lang="en-US" sz="900" dirty="0">
                        <a:latin typeface="Lato" panose="020B0604020202020204" charset="0"/>
                      </a:endParaRPr>
                    </a:p>
                  </a:txBody>
                  <a:tcPr/>
                </a:tc>
                <a:tc>
                  <a:txBody>
                    <a:bodyPr/>
                    <a:lstStyle/>
                    <a:p>
                      <a:r>
                        <a:rPr lang="en-US" sz="900" dirty="0" smtClean="0">
                          <a:latin typeface="Lato" panose="020B0604020202020204" charset="0"/>
                        </a:rPr>
                        <a:t>DECEMBER 1</a:t>
                      </a:r>
                      <a:endParaRPr lang="en-US" sz="900" dirty="0">
                        <a:latin typeface="Lato" panose="020B0604020202020204" charset="0"/>
                      </a:endParaRPr>
                    </a:p>
                  </a:txBody>
                  <a:tcPr/>
                </a:tc>
              </a:tr>
              <a:tr h="193657">
                <a:tc>
                  <a:txBody>
                    <a:bodyPr/>
                    <a:lstStyle/>
                    <a:p>
                      <a:r>
                        <a:rPr lang="en-US" sz="900" dirty="0" smtClean="0">
                          <a:latin typeface="Lato" panose="020B0604020202020204" charset="0"/>
                        </a:rPr>
                        <a:t>NOVEMBER 15</a:t>
                      </a:r>
                      <a:endParaRPr lang="en-US" sz="900" dirty="0">
                        <a:latin typeface="Lato" panose="020B0604020202020204" charset="0"/>
                      </a:endParaRPr>
                    </a:p>
                  </a:txBody>
                  <a:tcPr/>
                </a:tc>
                <a:tc>
                  <a:txBody>
                    <a:bodyPr/>
                    <a:lstStyle/>
                    <a:p>
                      <a:r>
                        <a:rPr lang="en-US" sz="900" dirty="0" smtClean="0">
                          <a:latin typeface="Lato" panose="020B0604020202020204" charset="0"/>
                        </a:rPr>
                        <a:t>DECEMBER 15</a:t>
                      </a:r>
                      <a:endParaRPr lang="en-US" sz="900" dirty="0">
                        <a:latin typeface="Lato" panose="020B0604020202020204" charset="0"/>
                      </a:endParaRPr>
                    </a:p>
                  </a:txBody>
                  <a:tcPr/>
                </a:tc>
              </a:tr>
              <a:tr h="199450">
                <a:tc>
                  <a:txBody>
                    <a:bodyPr/>
                    <a:lstStyle/>
                    <a:p>
                      <a:r>
                        <a:rPr lang="en-US" sz="900" dirty="0" smtClean="0">
                          <a:latin typeface="Lato" panose="020B0604020202020204" charset="0"/>
                        </a:rPr>
                        <a:t>DECEMBER 1</a:t>
                      </a:r>
                      <a:endParaRPr lang="en-US" sz="900" dirty="0">
                        <a:latin typeface="Lato" panose="020B0604020202020204" charset="0"/>
                      </a:endParaRPr>
                    </a:p>
                  </a:txBody>
                  <a:tcPr/>
                </a:tc>
                <a:tc>
                  <a:txBody>
                    <a:bodyPr/>
                    <a:lstStyle/>
                    <a:p>
                      <a:r>
                        <a:rPr lang="en-US" sz="900" dirty="0" smtClean="0">
                          <a:latin typeface="Lato" panose="020B0604020202020204" charset="0"/>
                        </a:rPr>
                        <a:t>JANUARY</a:t>
                      </a:r>
                      <a:r>
                        <a:rPr lang="en-US" sz="900" baseline="0" dirty="0" smtClean="0">
                          <a:latin typeface="Lato" panose="020B0604020202020204" charset="0"/>
                        </a:rPr>
                        <a:t> 1</a:t>
                      </a:r>
                      <a:endParaRPr lang="en-US" sz="900" dirty="0">
                        <a:latin typeface="Lato" panose="020B0604020202020204" charset="0"/>
                      </a:endParaRPr>
                    </a:p>
                  </a:txBody>
                  <a:tcPr/>
                </a:tc>
              </a:tr>
            </a:tbl>
          </a:graphicData>
        </a:graphic>
      </p:graphicFrame>
      <p:pic>
        <p:nvPicPr>
          <p:cNvPr id="5" name="Google Shape;74;p14"/>
          <p:cNvPicPr preferRelativeResize="0"/>
          <p:nvPr/>
        </p:nvPicPr>
        <p:blipFill>
          <a:blip r:embed="rId3">
            <a:alphaModFix/>
          </a:blip>
          <a:stretch>
            <a:fillRect/>
          </a:stretch>
        </p:blipFill>
        <p:spPr>
          <a:xfrm>
            <a:off x="74275" y="2969801"/>
            <a:ext cx="843575" cy="1489026"/>
          </a:xfrm>
          <a:prstGeom prst="rect">
            <a:avLst/>
          </a:prstGeom>
          <a:noFill/>
          <a:ln>
            <a:noFill/>
          </a:ln>
        </p:spPr>
      </p:pic>
      <p:sp>
        <p:nvSpPr>
          <p:cNvPr id="6" name="TextBox 5"/>
          <p:cNvSpPr txBox="1"/>
          <p:nvPr/>
        </p:nvSpPr>
        <p:spPr>
          <a:xfrm>
            <a:off x="2200823" y="3673682"/>
            <a:ext cx="3645333" cy="784830"/>
          </a:xfrm>
          <a:prstGeom prst="rect">
            <a:avLst/>
          </a:prstGeom>
          <a:noFill/>
        </p:spPr>
        <p:txBody>
          <a:bodyPr wrap="square" rtlCol="0">
            <a:spAutoFit/>
          </a:bodyPr>
          <a:lstStyle/>
          <a:p>
            <a:pPr marL="628650" lvl="1"/>
            <a:r>
              <a:rPr lang="en-US" sz="900" i="1" dirty="0"/>
              <a:t>*Many schools have a priority deadline of November 1. Submitting your application by this date does not guarantee you will earn a scholarship, but gives you an additional chance at earning scholarship money for college.</a:t>
            </a:r>
          </a:p>
        </p:txBody>
      </p:sp>
      <p:cxnSp>
        <p:nvCxnSpPr>
          <p:cNvPr id="8" name="Straight Arrow Connector 7"/>
          <p:cNvCxnSpPr/>
          <p:nvPr/>
        </p:nvCxnSpPr>
        <p:spPr>
          <a:xfrm>
            <a:off x="2380463" y="2594441"/>
            <a:ext cx="61211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548327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69" y="113599"/>
            <a:ext cx="5805168" cy="556500"/>
          </a:xfrm>
        </p:spPr>
        <p:txBody>
          <a:bodyPr/>
          <a:lstStyle/>
          <a:p>
            <a:r>
              <a:rPr lang="en-US" sz="2400" dirty="0" smtClean="0">
                <a:solidFill>
                  <a:srgbClr val="000000"/>
                </a:solidFill>
              </a:rPr>
              <a:t>Naviance Student</a:t>
            </a:r>
            <a:endParaRPr lang="en-US" sz="2400" dirty="0">
              <a:solidFill>
                <a:srgbClr val="000000"/>
              </a:solidFill>
            </a:endParaRPr>
          </a:p>
        </p:txBody>
      </p:sp>
      <p:pic>
        <p:nvPicPr>
          <p:cNvPr id="4" name="Picture 3"/>
          <p:cNvPicPr>
            <a:picLocks noChangeAspect="1"/>
          </p:cNvPicPr>
          <p:nvPr/>
        </p:nvPicPr>
        <p:blipFill>
          <a:blip r:embed="rId3"/>
          <a:stretch>
            <a:fillRect/>
          </a:stretch>
        </p:blipFill>
        <p:spPr>
          <a:xfrm>
            <a:off x="181369" y="1049375"/>
            <a:ext cx="2594244" cy="1876247"/>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5" name="Oval 4"/>
          <p:cNvSpPr/>
          <p:nvPr/>
        </p:nvSpPr>
        <p:spPr>
          <a:xfrm>
            <a:off x="1940340" y="2536592"/>
            <a:ext cx="763260" cy="3173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6718" y="541932"/>
            <a:ext cx="272052" cy="584775"/>
          </a:xfrm>
          <a:prstGeom prst="rect">
            <a:avLst/>
          </a:prstGeom>
          <a:noFill/>
        </p:spPr>
        <p:txBody>
          <a:bodyPr wrap="square" rtlCol="0">
            <a:spAutoFit/>
          </a:bodyPr>
          <a:lstStyle/>
          <a:p>
            <a:r>
              <a:rPr lang="en-US" sz="3200" dirty="0"/>
              <a:t>1</a:t>
            </a:r>
          </a:p>
        </p:txBody>
      </p:sp>
      <p:pic>
        <p:nvPicPr>
          <p:cNvPr id="8" name="Picture 7"/>
          <p:cNvPicPr>
            <a:picLocks noChangeAspect="1"/>
          </p:cNvPicPr>
          <p:nvPr/>
        </p:nvPicPr>
        <p:blipFill>
          <a:blip r:embed="rId4"/>
          <a:stretch>
            <a:fillRect/>
          </a:stretch>
        </p:blipFill>
        <p:spPr>
          <a:xfrm>
            <a:off x="3259577" y="1034282"/>
            <a:ext cx="2550014" cy="2176423"/>
          </a:xfrm>
          <a:prstGeom prst="rect">
            <a:avLst/>
          </a:prstGeom>
          <a:ln w="28575">
            <a:solidFill>
              <a:schemeClr val="accent1"/>
            </a:solidFill>
          </a:ln>
        </p:spPr>
      </p:pic>
      <p:pic>
        <p:nvPicPr>
          <p:cNvPr id="9" name="Google Shape;74;p14"/>
          <p:cNvPicPr preferRelativeResize="0"/>
          <p:nvPr/>
        </p:nvPicPr>
        <p:blipFill>
          <a:blip r:embed="rId5">
            <a:alphaModFix/>
          </a:blip>
          <a:stretch>
            <a:fillRect/>
          </a:stretch>
        </p:blipFill>
        <p:spPr>
          <a:xfrm>
            <a:off x="66718" y="2973422"/>
            <a:ext cx="843575" cy="1489026"/>
          </a:xfrm>
          <a:prstGeom prst="rect">
            <a:avLst/>
          </a:prstGeom>
          <a:noFill/>
          <a:ln>
            <a:noFill/>
          </a:ln>
        </p:spPr>
      </p:pic>
      <p:sp>
        <p:nvSpPr>
          <p:cNvPr id="10" name="TextBox 9"/>
          <p:cNvSpPr txBox="1"/>
          <p:nvPr/>
        </p:nvSpPr>
        <p:spPr>
          <a:xfrm>
            <a:off x="3326672" y="2190957"/>
            <a:ext cx="1924334" cy="261610"/>
          </a:xfrm>
          <a:prstGeom prst="rect">
            <a:avLst/>
          </a:prstGeom>
          <a:noFill/>
        </p:spPr>
        <p:txBody>
          <a:bodyPr wrap="square" rtlCol="0">
            <a:spAutoFit/>
          </a:bodyPr>
          <a:lstStyle/>
          <a:p>
            <a:r>
              <a:rPr lang="en-US" sz="1100" dirty="0"/>
              <a:t>STUDENT ID #</a:t>
            </a:r>
          </a:p>
        </p:txBody>
      </p:sp>
      <p:sp>
        <p:nvSpPr>
          <p:cNvPr id="11" name="TextBox 10"/>
          <p:cNvSpPr txBox="1"/>
          <p:nvPr/>
        </p:nvSpPr>
        <p:spPr>
          <a:xfrm>
            <a:off x="3326672" y="2471464"/>
            <a:ext cx="3985147" cy="261610"/>
          </a:xfrm>
          <a:prstGeom prst="rect">
            <a:avLst/>
          </a:prstGeom>
          <a:noFill/>
        </p:spPr>
        <p:txBody>
          <a:bodyPr wrap="square" rtlCol="0">
            <a:spAutoFit/>
          </a:bodyPr>
          <a:lstStyle/>
          <a:p>
            <a:r>
              <a:rPr lang="en-US" sz="1100" dirty="0"/>
              <a:t>8-DIGIT BIRTHDATE (MMDDYYYY)</a:t>
            </a:r>
          </a:p>
        </p:txBody>
      </p:sp>
      <p:sp>
        <p:nvSpPr>
          <p:cNvPr id="12" name="TextBox 11"/>
          <p:cNvSpPr txBox="1"/>
          <p:nvPr/>
        </p:nvSpPr>
        <p:spPr>
          <a:xfrm>
            <a:off x="3190646" y="521294"/>
            <a:ext cx="272052" cy="584775"/>
          </a:xfrm>
          <a:prstGeom prst="rect">
            <a:avLst/>
          </a:prstGeom>
          <a:noFill/>
        </p:spPr>
        <p:txBody>
          <a:bodyPr wrap="square" rtlCol="0">
            <a:spAutoFit/>
          </a:bodyPr>
          <a:lstStyle/>
          <a:p>
            <a:r>
              <a:rPr lang="en-US" sz="3200" dirty="0"/>
              <a:t>2</a:t>
            </a:r>
          </a:p>
        </p:txBody>
      </p:sp>
    </p:spTree>
    <p:extLst>
      <p:ext uri="{BB962C8B-B14F-4D97-AF65-F5344CB8AC3E}">
        <p14:creationId xmlns:p14="http://schemas.microsoft.com/office/powerpoint/2010/main" val="4230340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00" y="75814"/>
            <a:ext cx="5680400" cy="556500"/>
          </a:xfrm>
        </p:spPr>
        <p:txBody>
          <a:bodyPr/>
          <a:lstStyle/>
          <a:p>
            <a:pPr algn="ctr"/>
            <a:r>
              <a:rPr lang="en-US" sz="2200" dirty="0" smtClean="0">
                <a:solidFill>
                  <a:srgbClr val="000000"/>
                </a:solidFill>
              </a:rPr>
              <a:t>Requesting Your Transcript in Naviance</a:t>
            </a:r>
            <a:endParaRPr lang="en-US" sz="2200" dirty="0">
              <a:solidFill>
                <a:srgbClr val="000000"/>
              </a:solidFill>
            </a:endParaRPr>
          </a:p>
        </p:txBody>
      </p:sp>
      <p:pic>
        <p:nvPicPr>
          <p:cNvPr id="5" name="w1SzqqggA1o"/>
          <p:cNvPicPr>
            <a:picLocks noRot="1" noChangeAspect="1"/>
          </p:cNvPicPr>
          <p:nvPr>
            <a:videoFile r:link="rId1"/>
          </p:nvPr>
        </p:nvPicPr>
        <p:blipFill>
          <a:blip r:embed="rId3"/>
          <a:stretch>
            <a:fillRect/>
          </a:stretch>
        </p:blipFill>
        <p:spPr>
          <a:xfrm>
            <a:off x="398632" y="977454"/>
            <a:ext cx="5298735" cy="2980539"/>
          </a:xfrm>
          <a:prstGeom prst="rect">
            <a:avLst/>
          </a:prstGeom>
        </p:spPr>
      </p:pic>
    </p:spTree>
    <p:extLst>
      <p:ext uri="{BB962C8B-B14F-4D97-AF65-F5344CB8AC3E}">
        <p14:creationId xmlns:p14="http://schemas.microsoft.com/office/powerpoint/2010/main" val="39804089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8925" y="601229"/>
            <a:ext cx="5660211" cy="2111318"/>
          </a:xfrm>
        </p:spPr>
        <p:txBody>
          <a:bodyPr/>
          <a:lstStyle/>
          <a:p>
            <a:r>
              <a:rPr lang="en-US" sz="1200" dirty="0" smtClean="0">
                <a:solidFill>
                  <a:srgbClr val="000000"/>
                </a:solidFill>
              </a:rPr>
              <a:t>New this year, apprenticeship and trade representatives will also be in attendance</a:t>
            </a:r>
          </a:p>
          <a:p>
            <a:pPr marL="158750" indent="0">
              <a:buNone/>
            </a:pPr>
            <a:endParaRPr lang="en-US" sz="1000" dirty="0" smtClean="0">
              <a:solidFill>
                <a:srgbClr val="000000"/>
              </a:solidFill>
            </a:endParaRPr>
          </a:p>
          <a:p>
            <a:r>
              <a:rPr lang="en-US" sz="1200" b="1" dirty="0" smtClean="0">
                <a:solidFill>
                  <a:srgbClr val="000000"/>
                </a:solidFill>
              </a:rPr>
              <a:t>College and career visits will take place on Wednesdays during p. 2 and p. 9 only</a:t>
            </a:r>
          </a:p>
          <a:p>
            <a:pPr lvl="1">
              <a:spcBef>
                <a:spcPts val="0"/>
              </a:spcBef>
            </a:pPr>
            <a:r>
              <a:rPr lang="en-US" sz="1000" dirty="0" smtClean="0">
                <a:solidFill>
                  <a:srgbClr val="000000"/>
                </a:solidFill>
              </a:rPr>
              <a:t>Visits begin August 21 and go through November</a:t>
            </a:r>
          </a:p>
          <a:p>
            <a:pPr marL="158750" indent="0">
              <a:buNone/>
            </a:pPr>
            <a:endParaRPr lang="en-US" sz="1000" b="1" dirty="0" smtClean="0">
              <a:solidFill>
                <a:srgbClr val="000000"/>
              </a:solidFill>
            </a:endParaRPr>
          </a:p>
          <a:p>
            <a:r>
              <a:rPr lang="en-US" sz="1200" dirty="0" smtClean="0">
                <a:solidFill>
                  <a:srgbClr val="000000"/>
                </a:solidFill>
              </a:rPr>
              <a:t>Mini fair format - up to 5 representatives will be in attendance during each visit</a:t>
            </a:r>
          </a:p>
          <a:p>
            <a:pPr marL="158750" indent="0">
              <a:buNone/>
            </a:pPr>
            <a:endParaRPr lang="en-US" sz="1200" dirty="0" smtClean="0">
              <a:solidFill>
                <a:srgbClr val="000000"/>
              </a:solidFill>
            </a:endParaRPr>
          </a:p>
          <a:p>
            <a:endParaRPr lang="en-US" dirty="0">
              <a:solidFill>
                <a:srgbClr val="000000"/>
              </a:solidFill>
            </a:endParaRPr>
          </a:p>
        </p:txBody>
      </p:sp>
      <p:sp>
        <p:nvSpPr>
          <p:cNvPr id="4" name="Title 1"/>
          <p:cNvSpPr>
            <a:spLocks noGrp="1"/>
          </p:cNvSpPr>
          <p:nvPr>
            <p:ph type="title"/>
          </p:nvPr>
        </p:nvSpPr>
        <p:spPr>
          <a:xfrm>
            <a:off x="188926" y="143827"/>
            <a:ext cx="5735781" cy="556500"/>
          </a:xfrm>
        </p:spPr>
        <p:txBody>
          <a:bodyPr/>
          <a:lstStyle/>
          <a:p>
            <a:r>
              <a:rPr lang="en-US" dirty="0">
                <a:solidFill>
                  <a:srgbClr val="000000"/>
                </a:solidFill>
              </a:rPr>
              <a:t>College and Career Visits and Presentations </a:t>
            </a:r>
          </a:p>
        </p:txBody>
      </p:sp>
      <p:pic>
        <p:nvPicPr>
          <p:cNvPr id="5" name="Google Shape;74;p14"/>
          <p:cNvPicPr preferRelativeResize="0"/>
          <p:nvPr/>
        </p:nvPicPr>
        <p:blipFill>
          <a:blip r:embed="rId2">
            <a:alphaModFix/>
          </a:blip>
          <a:stretch>
            <a:fillRect/>
          </a:stretch>
        </p:blipFill>
        <p:spPr>
          <a:xfrm>
            <a:off x="69981" y="2967833"/>
            <a:ext cx="843575" cy="1489026"/>
          </a:xfrm>
          <a:prstGeom prst="rect">
            <a:avLst/>
          </a:prstGeom>
          <a:noFill/>
          <a:ln>
            <a:noFill/>
          </a:ln>
        </p:spPr>
      </p:pic>
      <p:sp>
        <p:nvSpPr>
          <p:cNvPr id="6" name="TextBox 5"/>
          <p:cNvSpPr txBox="1"/>
          <p:nvPr/>
        </p:nvSpPr>
        <p:spPr>
          <a:xfrm>
            <a:off x="1488734" y="2629421"/>
            <a:ext cx="4398187" cy="1661993"/>
          </a:xfrm>
          <a:prstGeom prst="rect">
            <a:avLst/>
          </a:prstGeom>
          <a:noFill/>
        </p:spPr>
        <p:txBody>
          <a:bodyPr wrap="square" rtlCol="0">
            <a:spAutoFit/>
          </a:bodyPr>
          <a:lstStyle/>
          <a:p>
            <a:r>
              <a:rPr lang="en-US" i="1" dirty="0">
                <a:latin typeface="Lato" panose="020B0604020202020204" charset="0"/>
              </a:rPr>
              <a:t>*Students must register for these presentations in Naviance</a:t>
            </a:r>
          </a:p>
          <a:p>
            <a:endParaRPr lang="en-US" sz="900" i="1" dirty="0">
              <a:latin typeface="Lato" panose="020B0604020202020204" charset="0"/>
            </a:endParaRPr>
          </a:p>
          <a:p>
            <a:r>
              <a:rPr lang="en-US" i="1" dirty="0">
                <a:latin typeface="Lato" panose="020B0604020202020204" charset="0"/>
              </a:rPr>
              <a:t>*Students have up to 48 hours (2 school days) in advance of presentation to register</a:t>
            </a:r>
          </a:p>
          <a:p>
            <a:endParaRPr lang="en-US" sz="900" i="1" dirty="0">
              <a:latin typeface="Lato" panose="020B0604020202020204" charset="0"/>
            </a:endParaRPr>
          </a:p>
          <a:p>
            <a:r>
              <a:rPr lang="en-US" i="1" dirty="0">
                <a:latin typeface="Lato" panose="020B0604020202020204" charset="0"/>
              </a:rPr>
              <a:t>*NC teachers have final say in whether or not students may miss class time to attend the rep visit</a:t>
            </a:r>
          </a:p>
        </p:txBody>
      </p:sp>
    </p:spTree>
    <p:extLst>
      <p:ext uri="{BB962C8B-B14F-4D97-AF65-F5344CB8AC3E}">
        <p14:creationId xmlns:p14="http://schemas.microsoft.com/office/powerpoint/2010/main" val="13332474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11" y="98485"/>
            <a:ext cx="5735781" cy="556500"/>
          </a:xfrm>
        </p:spPr>
        <p:txBody>
          <a:bodyPr/>
          <a:lstStyle/>
          <a:p>
            <a:r>
              <a:rPr lang="en-US" dirty="0" smtClean="0">
                <a:solidFill>
                  <a:srgbClr val="000000"/>
                </a:solidFill>
              </a:rPr>
              <a:t>College and Career Visits and Presentations </a:t>
            </a:r>
            <a:endParaRPr lang="en-US" dirty="0">
              <a:solidFill>
                <a:srgbClr val="000000"/>
              </a:solidFill>
            </a:endParaRPr>
          </a:p>
        </p:txBody>
      </p:sp>
      <p:sp>
        <p:nvSpPr>
          <p:cNvPr id="3" name="Text Placeholder 2"/>
          <p:cNvSpPr>
            <a:spLocks noGrp="1"/>
          </p:cNvSpPr>
          <p:nvPr>
            <p:ph type="body" idx="1"/>
          </p:nvPr>
        </p:nvSpPr>
        <p:spPr>
          <a:xfrm>
            <a:off x="3736251" y="566689"/>
            <a:ext cx="1711125" cy="1106080"/>
          </a:xfrm>
        </p:spPr>
        <p:txBody>
          <a:bodyPr/>
          <a:lstStyle/>
          <a:p>
            <a:pPr marL="158750" indent="0">
              <a:buNone/>
            </a:pPr>
            <a:r>
              <a:rPr lang="en-US" dirty="0" smtClean="0">
                <a:solidFill>
                  <a:srgbClr val="000000"/>
                </a:solidFill>
              </a:rPr>
              <a:t>See complete list of college and career reps that will be visiting NC in Naviance.</a:t>
            </a:r>
            <a:endParaRPr lang="en-US" dirty="0">
              <a:solidFill>
                <a:srgbClr val="000000"/>
              </a:solidFill>
            </a:endParaRPr>
          </a:p>
        </p:txBody>
      </p:sp>
      <p:pic>
        <p:nvPicPr>
          <p:cNvPr id="6" name="Picture 5"/>
          <p:cNvPicPr>
            <a:picLocks noChangeAspect="1"/>
          </p:cNvPicPr>
          <p:nvPr/>
        </p:nvPicPr>
        <p:blipFill>
          <a:blip r:embed="rId3"/>
          <a:stretch>
            <a:fillRect/>
          </a:stretch>
        </p:blipFill>
        <p:spPr>
          <a:xfrm>
            <a:off x="241807" y="566689"/>
            <a:ext cx="2894450" cy="1620716"/>
          </a:xfrm>
          <a:prstGeom prst="rect">
            <a:avLst/>
          </a:prstGeom>
          <a:ln>
            <a:solidFill>
              <a:schemeClr val="accent1"/>
            </a:solidFill>
          </a:ln>
        </p:spPr>
      </p:pic>
      <p:sp>
        <p:nvSpPr>
          <p:cNvPr id="7" name="Right Arrow 6"/>
          <p:cNvSpPr/>
          <p:nvPr/>
        </p:nvSpPr>
        <p:spPr>
          <a:xfrm rot="10800000">
            <a:off x="3204253" y="619527"/>
            <a:ext cx="464002" cy="26449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81050" y="2306535"/>
            <a:ext cx="4569152" cy="26161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00" dirty="0">
                <a:latin typeface="Lato" panose="020B0604020202020204" charset="0"/>
              </a:rPr>
              <a:t>Select </a:t>
            </a:r>
            <a:r>
              <a:rPr lang="en-US" sz="1100" i="1" dirty="0">
                <a:latin typeface="Lato" panose="020B0604020202020204" charset="0"/>
              </a:rPr>
              <a:t>More Info </a:t>
            </a:r>
            <a:r>
              <a:rPr lang="en-US" sz="1100" dirty="0">
                <a:latin typeface="Lato" panose="020B0604020202020204" charset="0"/>
              </a:rPr>
              <a:t>to view the location, comments, and to register </a:t>
            </a:r>
          </a:p>
        </p:txBody>
      </p:sp>
      <p:sp>
        <p:nvSpPr>
          <p:cNvPr id="9" name="Right Arrow 8"/>
          <p:cNvSpPr/>
          <p:nvPr/>
        </p:nvSpPr>
        <p:spPr>
          <a:xfrm rot="5400000">
            <a:off x="5002826" y="2155981"/>
            <a:ext cx="464002" cy="26449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a:stretch>
            <a:fillRect/>
          </a:stretch>
        </p:blipFill>
        <p:spPr>
          <a:xfrm>
            <a:off x="629752" y="2604759"/>
            <a:ext cx="4817624" cy="1855678"/>
          </a:xfrm>
          <a:prstGeom prst="rect">
            <a:avLst/>
          </a:prstGeom>
          <a:ln>
            <a:solidFill>
              <a:srgbClr val="000000"/>
            </a:solidFill>
          </a:ln>
        </p:spPr>
      </p:pic>
      <p:sp>
        <p:nvSpPr>
          <p:cNvPr id="11" name="Oval 10"/>
          <p:cNvSpPr/>
          <p:nvPr/>
        </p:nvSpPr>
        <p:spPr>
          <a:xfrm>
            <a:off x="557960" y="1586975"/>
            <a:ext cx="347624" cy="3249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Tree>
    <p:extLst>
      <p:ext uri="{BB962C8B-B14F-4D97-AF65-F5344CB8AC3E}">
        <p14:creationId xmlns:p14="http://schemas.microsoft.com/office/powerpoint/2010/main" val="178377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226711" y="108026"/>
            <a:ext cx="5675325" cy="440615"/>
          </a:xfrm>
          <a:prstGeom prst="rect">
            <a:avLst/>
          </a:prstGeom>
        </p:spPr>
        <p:txBody>
          <a:bodyPr spcFirstLastPara="1" wrap="square" lIns="57575" tIns="57575" rIns="57575" bIns="57575" anchor="t" anchorCtr="0">
            <a:noAutofit/>
          </a:bodyPr>
          <a:lstStyle/>
          <a:p>
            <a:r>
              <a:rPr lang="en" sz="2400" dirty="0">
                <a:solidFill>
                  <a:srgbClr val="000000"/>
                </a:solidFill>
              </a:rPr>
              <a:t>Meet </a:t>
            </a:r>
            <a:r>
              <a:rPr lang="en" sz="2400" dirty="0" smtClean="0">
                <a:solidFill>
                  <a:srgbClr val="000000"/>
                </a:solidFill>
              </a:rPr>
              <a:t>Your Counselor – Grades 10-12</a:t>
            </a:r>
            <a:endParaRPr sz="2400" dirty="0">
              <a:solidFill>
                <a:srgbClr val="000000"/>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519" t="25169" r="39506" b="17856"/>
          <a:stretch/>
        </p:blipFill>
        <p:spPr>
          <a:xfrm rot="5400000">
            <a:off x="552668" y="601547"/>
            <a:ext cx="935198" cy="952049"/>
          </a:xfrm>
          <a:prstGeom prst="rect">
            <a:avLst/>
          </a:prstGeom>
        </p:spPr>
      </p:pic>
      <p:sp>
        <p:nvSpPr>
          <p:cNvPr id="4" name="TextBox 3"/>
          <p:cNvSpPr txBox="1"/>
          <p:nvPr/>
        </p:nvSpPr>
        <p:spPr>
          <a:xfrm>
            <a:off x="1564807" y="755293"/>
            <a:ext cx="1192688" cy="615553"/>
          </a:xfrm>
          <a:prstGeom prst="rect">
            <a:avLst/>
          </a:prstGeom>
          <a:noFill/>
        </p:spPr>
        <p:txBody>
          <a:bodyPr wrap="square" rtlCol="0">
            <a:spAutoFit/>
          </a:bodyPr>
          <a:lstStyle/>
          <a:p>
            <a:r>
              <a:rPr lang="en-US" sz="1200" b="1" dirty="0">
                <a:latin typeface="Lato" panose="020B0604020202020204" charset="0"/>
              </a:rPr>
              <a:t>Mr. Girtz</a:t>
            </a:r>
          </a:p>
          <a:p>
            <a:r>
              <a:rPr lang="en-US" sz="1100" dirty="0">
                <a:latin typeface="Lato" panose="020B0604020202020204" charset="0"/>
              </a:rPr>
              <a:t>A-Bur, </a:t>
            </a:r>
          </a:p>
          <a:p>
            <a:r>
              <a:rPr lang="en-US" sz="1100" dirty="0">
                <a:latin typeface="Lato" panose="020B0604020202020204" charset="0"/>
              </a:rPr>
              <a:t>Warf-White, C</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569" t="26189" r="32511" b="16091"/>
          <a:stretch/>
        </p:blipFill>
        <p:spPr>
          <a:xfrm rot="5400000">
            <a:off x="551974" y="1534074"/>
            <a:ext cx="936584" cy="952052"/>
          </a:xfrm>
          <a:prstGeom prst="rect">
            <a:avLst/>
          </a:prstGeom>
        </p:spPr>
      </p:pic>
      <p:sp>
        <p:nvSpPr>
          <p:cNvPr id="9" name="TextBox 8"/>
          <p:cNvSpPr txBox="1"/>
          <p:nvPr/>
        </p:nvSpPr>
        <p:spPr>
          <a:xfrm>
            <a:off x="1606566" y="1625372"/>
            <a:ext cx="1559859" cy="615553"/>
          </a:xfrm>
          <a:prstGeom prst="rect">
            <a:avLst/>
          </a:prstGeom>
          <a:noFill/>
        </p:spPr>
        <p:txBody>
          <a:bodyPr wrap="square" rtlCol="0">
            <a:spAutoFit/>
          </a:bodyPr>
          <a:lstStyle/>
          <a:p>
            <a:r>
              <a:rPr lang="en-US" sz="1200" b="1" dirty="0">
                <a:latin typeface="Lato" panose="020B0604020202020204" charset="0"/>
              </a:rPr>
              <a:t>Mr. Corn</a:t>
            </a:r>
          </a:p>
          <a:p>
            <a:r>
              <a:rPr lang="en-US" sz="1100" dirty="0">
                <a:latin typeface="Lato" panose="020B0604020202020204" charset="0"/>
              </a:rPr>
              <a:t>Bus-El, Williams, </a:t>
            </a:r>
          </a:p>
          <a:p>
            <a:r>
              <a:rPr lang="en-US" sz="1100" dirty="0">
                <a:latin typeface="Lato" panose="020B0604020202020204" charset="0"/>
              </a:rPr>
              <a:t>S-Woodruff</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8519" t="21639" r="40263" b="18109"/>
          <a:stretch/>
        </p:blipFill>
        <p:spPr>
          <a:xfrm rot="5400000">
            <a:off x="547844" y="2469240"/>
            <a:ext cx="940680" cy="956215"/>
          </a:xfrm>
          <a:prstGeom prst="rect">
            <a:avLst/>
          </a:prstGeom>
        </p:spPr>
      </p:pic>
      <p:sp>
        <p:nvSpPr>
          <p:cNvPr id="11" name="TextBox 10"/>
          <p:cNvSpPr txBox="1"/>
          <p:nvPr/>
        </p:nvSpPr>
        <p:spPr>
          <a:xfrm>
            <a:off x="1606567" y="2586803"/>
            <a:ext cx="1559859" cy="615553"/>
          </a:xfrm>
          <a:prstGeom prst="rect">
            <a:avLst/>
          </a:prstGeom>
          <a:noFill/>
        </p:spPr>
        <p:txBody>
          <a:bodyPr wrap="square" rtlCol="0">
            <a:spAutoFit/>
          </a:bodyPr>
          <a:lstStyle/>
          <a:p>
            <a:r>
              <a:rPr lang="en-US" sz="1200" b="1" dirty="0">
                <a:latin typeface="Lato" panose="020B0604020202020204" charset="0"/>
              </a:rPr>
              <a:t>Mr. Marshall</a:t>
            </a:r>
          </a:p>
          <a:p>
            <a:r>
              <a:rPr lang="en-US" sz="1100" dirty="0">
                <a:latin typeface="Lato" panose="020B0604020202020204" charset="0"/>
              </a:rPr>
              <a:t>Em-Hel, </a:t>
            </a:r>
          </a:p>
          <a:p>
            <a:r>
              <a:rPr lang="en-US" sz="1100" dirty="0">
                <a:latin typeface="Lato" panose="020B0604020202020204" charset="0"/>
              </a:rPr>
              <a:t>White, D-Williams, C</a:t>
            </a:r>
          </a:p>
        </p:txBody>
      </p:sp>
      <p:sp>
        <p:nvSpPr>
          <p:cNvPr id="13" name="TextBox 12"/>
          <p:cNvSpPr txBox="1"/>
          <p:nvPr/>
        </p:nvSpPr>
        <p:spPr>
          <a:xfrm>
            <a:off x="1606566" y="3548234"/>
            <a:ext cx="1559859" cy="615553"/>
          </a:xfrm>
          <a:prstGeom prst="rect">
            <a:avLst/>
          </a:prstGeom>
          <a:noFill/>
        </p:spPr>
        <p:txBody>
          <a:bodyPr wrap="square" rtlCol="0">
            <a:spAutoFit/>
          </a:bodyPr>
          <a:lstStyle/>
          <a:p>
            <a:r>
              <a:rPr lang="en-US" sz="1200" b="1" dirty="0">
                <a:latin typeface="Lato" panose="020B0604020202020204" charset="0"/>
              </a:rPr>
              <a:t>Mrs. Fleming</a:t>
            </a:r>
          </a:p>
          <a:p>
            <a:r>
              <a:rPr lang="en-US" sz="1100" dirty="0">
                <a:latin typeface="Lato" panose="020B0604020202020204" charset="0"/>
              </a:rPr>
              <a:t>Hem-K, </a:t>
            </a:r>
          </a:p>
          <a:p>
            <a:r>
              <a:rPr lang="en-US" sz="1100" dirty="0">
                <a:latin typeface="Lato" panose="020B0604020202020204" charset="0"/>
              </a:rPr>
              <a:t>Ti-Vic</a:t>
            </a: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0767" t="28697" r="46691" b="18614"/>
          <a:stretch/>
        </p:blipFill>
        <p:spPr>
          <a:xfrm rot="5400000">
            <a:off x="3536242" y="556091"/>
            <a:ext cx="927038" cy="956216"/>
          </a:xfrm>
          <a:prstGeom prst="rect">
            <a:avLst/>
          </a:prstGeom>
        </p:spPr>
      </p:pic>
      <p:sp>
        <p:nvSpPr>
          <p:cNvPr id="15" name="TextBox 14"/>
          <p:cNvSpPr txBox="1"/>
          <p:nvPr/>
        </p:nvSpPr>
        <p:spPr>
          <a:xfrm>
            <a:off x="4626005" y="726422"/>
            <a:ext cx="1559859" cy="615553"/>
          </a:xfrm>
          <a:prstGeom prst="rect">
            <a:avLst/>
          </a:prstGeom>
          <a:noFill/>
        </p:spPr>
        <p:txBody>
          <a:bodyPr wrap="square" rtlCol="0">
            <a:spAutoFit/>
          </a:bodyPr>
          <a:lstStyle/>
          <a:p>
            <a:r>
              <a:rPr lang="en-US" sz="1200" b="1" dirty="0">
                <a:latin typeface="Lato" panose="020B0604020202020204" charset="0"/>
              </a:rPr>
              <a:t>Mrs. Girton</a:t>
            </a:r>
          </a:p>
          <a:p>
            <a:r>
              <a:rPr lang="en-US" sz="1100" dirty="0">
                <a:latin typeface="Lato" panose="020B0604020202020204" charset="0"/>
              </a:rPr>
              <a:t>L-Mos, </a:t>
            </a:r>
          </a:p>
          <a:p>
            <a:r>
              <a:rPr lang="en-US" sz="1100" dirty="0">
                <a:latin typeface="Lato" panose="020B0604020202020204" charset="0"/>
              </a:rPr>
              <a:t>Vim-Ware</a:t>
            </a: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8654" t="29706" r="52736" b="15840"/>
          <a:stretch/>
        </p:blipFill>
        <p:spPr>
          <a:xfrm rot="5400000">
            <a:off x="3543485" y="1475886"/>
            <a:ext cx="919125" cy="962790"/>
          </a:xfrm>
          <a:prstGeom prst="rect">
            <a:avLst/>
          </a:prstGeom>
        </p:spPr>
      </p:pic>
      <p:sp>
        <p:nvSpPr>
          <p:cNvPr id="17" name="TextBox 16"/>
          <p:cNvSpPr txBox="1"/>
          <p:nvPr/>
        </p:nvSpPr>
        <p:spPr>
          <a:xfrm>
            <a:off x="4626005" y="1624427"/>
            <a:ext cx="1559859" cy="615553"/>
          </a:xfrm>
          <a:prstGeom prst="rect">
            <a:avLst/>
          </a:prstGeom>
          <a:noFill/>
        </p:spPr>
        <p:txBody>
          <a:bodyPr wrap="square" rtlCol="0">
            <a:spAutoFit/>
          </a:bodyPr>
          <a:lstStyle/>
          <a:p>
            <a:r>
              <a:rPr lang="en-US" sz="1200" b="1" dirty="0">
                <a:latin typeface="Lato" panose="020B0604020202020204" charset="0"/>
              </a:rPr>
              <a:t>Ms. Gates</a:t>
            </a:r>
          </a:p>
          <a:p>
            <a:r>
              <a:rPr lang="en-US" sz="1100" dirty="0">
                <a:latin typeface="Lato" panose="020B0604020202020204" charset="0"/>
              </a:rPr>
              <a:t>Mot-Ro, </a:t>
            </a:r>
          </a:p>
          <a:p>
            <a:r>
              <a:rPr lang="en-US" sz="1100" dirty="0">
                <a:latin typeface="Lato" panose="020B0604020202020204" charset="0"/>
              </a:rPr>
              <a:t>Vid-Vil</a:t>
            </a:r>
          </a:p>
        </p:txBody>
      </p:sp>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13981" t="28445" r="45745" b="15336"/>
          <a:stretch/>
        </p:blipFill>
        <p:spPr>
          <a:xfrm rot="5400000">
            <a:off x="3538232" y="2381610"/>
            <a:ext cx="929631" cy="962791"/>
          </a:xfrm>
          <a:prstGeom prst="rect">
            <a:avLst/>
          </a:prstGeom>
        </p:spPr>
      </p:pic>
      <p:sp>
        <p:nvSpPr>
          <p:cNvPr id="19" name="TextBox 18"/>
          <p:cNvSpPr txBox="1"/>
          <p:nvPr/>
        </p:nvSpPr>
        <p:spPr>
          <a:xfrm>
            <a:off x="4626005" y="2523487"/>
            <a:ext cx="1559859" cy="615553"/>
          </a:xfrm>
          <a:prstGeom prst="rect">
            <a:avLst/>
          </a:prstGeom>
          <a:noFill/>
        </p:spPr>
        <p:txBody>
          <a:bodyPr wrap="square" rtlCol="0">
            <a:spAutoFit/>
          </a:bodyPr>
          <a:lstStyle/>
          <a:p>
            <a:r>
              <a:rPr lang="en-US" sz="1200" b="1" dirty="0">
                <a:latin typeface="Lato" panose="020B0604020202020204" charset="0"/>
              </a:rPr>
              <a:t>Mr. Shelby</a:t>
            </a:r>
          </a:p>
          <a:p>
            <a:r>
              <a:rPr lang="en-US" sz="1100" dirty="0">
                <a:latin typeface="Lato" panose="020B0604020202020204" charset="0"/>
              </a:rPr>
              <a:t>Rp-Th, </a:t>
            </a:r>
          </a:p>
          <a:p>
            <a:r>
              <a:rPr lang="en-US" sz="1100" dirty="0">
                <a:latin typeface="Lato" panose="020B0604020202020204" charset="0"/>
              </a:rPr>
              <a:t>Woods-Z</a:t>
            </a:r>
          </a:p>
        </p:txBody>
      </p:sp>
      <p:sp>
        <p:nvSpPr>
          <p:cNvPr id="20" name="TextBox 19"/>
          <p:cNvSpPr txBox="1"/>
          <p:nvPr/>
        </p:nvSpPr>
        <p:spPr>
          <a:xfrm>
            <a:off x="4626005" y="3548234"/>
            <a:ext cx="1559859" cy="446276"/>
          </a:xfrm>
          <a:prstGeom prst="rect">
            <a:avLst/>
          </a:prstGeom>
          <a:noFill/>
        </p:spPr>
        <p:txBody>
          <a:bodyPr wrap="square" rtlCol="0">
            <a:spAutoFit/>
          </a:bodyPr>
          <a:lstStyle/>
          <a:p>
            <a:r>
              <a:rPr lang="en-US" sz="1200" b="1" dirty="0">
                <a:latin typeface="Lato" panose="020B0604020202020204" charset="0"/>
              </a:rPr>
              <a:t>Miss Williams</a:t>
            </a:r>
          </a:p>
          <a:p>
            <a:r>
              <a:rPr lang="en-US" sz="1100" dirty="0">
                <a:latin typeface="Lato" panose="020B0604020202020204" charset="0"/>
              </a:rPr>
              <a:t>ENL Students</a:t>
            </a:r>
          </a:p>
        </p:txBody>
      </p:sp>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l="13089" t="13678" r="40795" b="22107"/>
          <a:stretch/>
        </p:blipFill>
        <p:spPr>
          <a:xfrm rot="5400000">
            <a:off x="560382" y="3397382"/>
            <a:ext cx="915604" cy="956216"/>
          </a:xfrm>
          <a:prstGeom prst="rect">
            <a:avLst/>
          </a:pr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11787" t="29050" r="46746" b="16900"/>
          <a:stretch/>
        </p:blipFill>
        <p:spPr>
          <a:xfrm rot="5400000">
            <a:off x="3510686" y="3328282"/>
            <a:ext cx="978148" cy="95621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7" y="629037"/>
            <a:ext cx="3088305" cy="556500"/>
          </a:xfrm>
        </p:spPr>
        <p:txBody>
          <a:bodyPr/>
          <a:lstStyle/>
          <a:p>
            <a:r>
              <a:rPr lang="en-US" dirty="0" smtClean="0">
                <a:solidFill>
                  <a:srgbClr val="000000"/>
                </a:solidFill>
              </a:rPr>
              <a:t>Finding the Right Fit: Scattergrams</a:t>
            </a:r>
            <a:endParaRPr lang="en-US" dirty="0">
              <a:solidFill>
                <a:srgbClr val="000000"/>
              </a:solidFill>
            </a:endParaRPr>
          </a:p>
        </p:txBody>
      </p:sp>
      <p:pic>
        <p:nvPicPr>
          <p:cNvPr id="4" name="Picture 3"/>
          <p:cNvPicPr>
            <a:picLocks noChangeAspect="1"/>
          </p:cNvPicPr>
          <p:nvPr/>
        </p:nvPicPr>
        <p:blipFill>
          <a:blip r:embed="rId3"/>
          <a:stretch>
            <a:fillRect/>
          </a:stretch>
        </p:blipFill>
        <p:spPr>
          <a:xfrm>
            <a:off x="2939683" y="62261"/>
            <a:ext cx="2833884" cy="1962450"/>
          </a:xfrm>
          <a:prstGeom prst="rect">
            <a:avLst/>
          </a:prstGeom>
          <a:ln>
            <a:solidFill>
              <a:srgbClr val="FF0000"/>
            </a:solidFill>
          </a:ln>
        </p:spPr>
      </p:pic>
      <p:pic>
        <p:nvPicPr>
          <p:cNvPr id="5" name="Picture 4"/>
          <p:cNvPicPr>
            <a:picLocks noChangeAspect="1"/>
          </p:cNvPicPr>
          <p:nvPr/>
        </p:nvPicPr>
        <p:blipFill>
          <a:blip r:embed="rId4"/>
          <a:stretch>
            <a:fillRect/>
          </a:stretch>
        </p:blipFill>
        <p:spPr>
          <a:xfrm>
            <a:off x="55417" y="2072323"/>
            <a:ext cx="4572000" cy="1366007"/>
          </a:xfrm>
          <a:prstGeom prst="rect">
            <a:avLst/>
          </a:prstGeom>
        </p:spPr>
      </p:pic>
      <p:pic>
        <p:nvPicPr>
          <p:cNvPr id="6" name="Picture 5"/>
          <p:cNvPicPr>
            <a:picLocks noChangeAspect="1"/>
          </p:cNvPicPr>
          <p:nvPr/>
        </p:nvPicPr>
        <p:blipFill>
          <a:blip r:embed="rId5"/>
          <a:stretch>
            <a:fillRect/>
          </a:stretch>
        </p:blipFill>
        <p:spPr>
          <a:xfrm>
            <a:off x="55417" y="3438330"/>
            <a:ext cx="4572000" cy="994961"/>
          </a:xfrm>
          <a:prstGeom prst="rect">
            <a:avLst/>
          </a:prstGeom>
        </p:spPr>
      </p:pic>
    </p:spTree>
    <p:extLst>
      <p:ext uri="{BB962C8B-B14F-4D97-AF65-F5344CB8AC3E}">
        <p14:creationId xmlns:p14="http://schemas.microsoft.com/office/powerpoint/2010/main" val="4082043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69" y="113599"/>
            <a:ext cx="5743338" cy="556500"/>
          </a:xfrm>
        </p:spPr>
        <p:txBody>
          <a:bodyPr/>
          <a:lstStyle/>
          <a:p>
            <a:r>
              <a:rPr lang="en-US" sz="2400" dirty="0">
                <a:solidFill>
                  <a:srgbClr val="000000"/>
                </a:solidFill>
              </a:rPr>
              <a:t>Letters of Recommendation</a:t>
            </a:r>
          </a:p>
        </p:txBody>
      </p:sp>
      <p:sp>
        <p:nvSpPr>
          <p:cNvPr id="3" name="Text Placeholder 2"/>
          <p:cNvSpPr>
            <a:spLocks noGrp="1"/>
          </p:cNvSpPr>
          <p:nvPr>
            <p:ph type="body" idx="1"/>
          </p:nvPr>
        </p:nvSpPr>
        <p:spPr>
          <a:xfrm>
            <a:off x="181368" y="604105"/>
            <a:ext cx="5554413" cy="3036900"/>
          </a:xfrm>
        </p:spPr>
        <p:txBody>
          <a:bodyPr/>
          <a:lstStyle/>
          <a:p>
            <a:pPr marL="158750" indent="0">
              <a:buClrTx/>
              <a:buNone/>
            </a:pPr>
            <a:r>
              <a:rPr lang="en-US" sz="1600" i="1" dirty="0">
                <a:solidFill>
                  <a:srgbClr val="000000"/>
                </a:solidFill>
              </a:rPr>
              <a:t>Is a counselor letter of recommendation </a:t>
            </a:r>
            <a:r>
              <a:rPr lang="en-US" sz="1600" b="1" i="1" dirty="0">
                <a:solidFill>
                  <a:srgbClr val="000000"/>
                </a:solidFill>
              </a:rPr>
              <a:t>required</a:t>
            </a:r>
            <a:r>
              <a:rPr lang="en-US" sz="1600" i="1" dirty="0">
                <a:solidFill>
                  <a:srgbClr val="000000"/>
                </a:solidFill>
              </a:rPr>
              <a:t>?</a:t>
            </a:r>
          </a:p>
          <a:p>
            <a:pPr>
              <a:buClrTx/>
            </a:pPr>
            <a:r>
              <a:rPr lang="en-US" sz="1200" dirty="0" smtClean="0">
                <a:solidFill>
                  <a:srgbClr val="000000"/>
                </a:solidFill>
              </a:rPr>
              <a:t>If yes, students must complete the Resume and Student Biography found in Naviance </a:t>
            </a:r>
            <a:r>
              <a:rPr lang="en-US" sz="1200" i="1" dirty="0" smtClean="0">
                <a:solidFill>
                  <a:srgbClr val="000000"/>
                </a:solidFill>
              </a:rPr>
              <a:t>under Important To-Dos and Tasks</a:t>
            </a:r>
            <a:r>
              <a:rPr lang="en-US" sz="1200" dirty="0" smtClean="0">
                <a:solidFill>
                  <a:srgbClr val="000000"/>
                </a:solidFill>
              </a:rPr>
              <a:t> on Home Screen by </a:t>
            </a:r>
            <a:r>
              <a:rPr lang="en-US" sz="1200" b="1" dirty="0" smtClean="0">
                <a:solidFill>
                  <a:srgbClr val="000000"/>
                </a:solidFill>
              </a:rPr>
              <a:t>OCTOBER 1, 2019</a:t>
            </a:r>
          </a:p>
          <a:p>
            <a:pPr>
              <a:buClrTx/>
            </a:pPr>
            <a:r>
              <a:rPr lang="en-US" sz="1200" dirty="0" smtClean="0">
                <a:solidFill>
                  <a:srgbClr val="000000"/>
                </a:solidFill>
              </a:rPr>
              <a:t>Prefer paper?  Go to the Counseling webpage </a:t>
            </a:r>
            <a:r>
              <a:rPr lang="en-US" sz="1200" dirty="0" smtClean="0">
                <a:solidFill>
                  <a:srgbClr val="000000"/>
                </a:solidFill>
                <a:sym typeface="Wingdings" panose="05000000000000000000" pitchFamily="2" charset="2"/>
              </a:rPr>
              <a:t></a:t>
            </a:r>
            <a:r>
              <a:rPr lang="en-US" sz="1200" dirty="0" smtClean="0">
                <a:solidFill>
                  <a:srgbClr val="000000"/>
                </a:solidFill>
              </a:rPr>
              <a:t> print and complete the Recommendation Packet under </a:t>
            </a:r>
            <a:r>
              <a:rPr lang="en-US" sz="1200" i="1" dirty="0" smtClean="0">
                <a:solidFill>
                  <a:srgbClr val="000000"/>
                </a:solidFill>
              </a:rPr>
              <a:t>Class of 2020 College Application Materials</a:t>
            </a:r>
          </a:p>
        </p:txBody>
      </p:sp>
      <p:pic>
        <p:nvPicPr>
          <p:cNvPr id="4" name="Google Shape;74;p14"/>
          <p:cNvPicPr preferRelativeResize="0"/>
          <p:nvPr/>
        </p:nvPicPr>
        <p:blipFill>
          <a:blip r:embed="rId3">
            <a:alphaModFix/>
          </a:blip>
          <a:stretch>
            <a:fillRect/>
          </a:stretch>
        </p:blipFill>
        <p:spPr>
          <a:xfrm>
            <a:off x="74275" y="2969197"/>
            <a:ext cx="843575" cy="1489026"/>
          </a:xfrm>
          <a:prstGeom prst="rect">
            <a:avLst/>
          </a:prstGeom>
          <a:noFill/>
          <a:ln>
            <a:noFill/>
          </a:ln>
        </p:spPr>
      </p:pic>
      <p:sp>
        <p:nvSpPr>
          <p:cNvPr id="5" name="Text Placeholder 2"/>
          <p:cNvSpPr txBox="1">
            <a:spLocks/>
          </p:cNvSpPr>
          <p:nvPr/>
        </p:nvSpPr>
        <p:spPr>
          <a:xfrm>
            <a:off x="1194010" y="2467814"/>
            <a:ext cx="4541771" cy="3036900"/>
          </a:xfrm>
          <a:prstGeom prst="rect">
            <a:avLst/>
          </a:prstGeom>
          <a:noFill/>
          <a:ln>
            <a:noFill/>
          </a:ln>
        </p:spPr>
        <p:txBody>
          <a:bodyPr spcFirstLastPara="1" wrap="square" lIns="57575" tIns="57575" rIns="57575" bIns="57575"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1pPr>
            <a:lvl2pPr marL="914400" marR="0" lvl="1" indent="-285750" algn="l" rtl="0">
              <a:lnSpc>
                <a:spcPct val="115000"/>
              </a:lnSpc>
              <a:spcBef>
                <a:spcPts val="1000"/>
              </a:spcBef>
              <a:spcAft>
                <a:spcPts val="0"/>
              </a:spcAft>
              <a:buClr>
                <a:schemeClr val="dk2"/>
              </a:buClr>
              <a:buSzPts val="900"/>
              <a:buFont typeface="Lato"/>
              <a:buChar char="○"/>
              <a:defRPr sz="900" b="0" i="0" u="none" strike="noStrike" cap="none">
                <a:solidFill>
                  <a:schemeClr val="dk2"/>
                </a:solidFill>
                <a:latin typeface="Lato"/>
                <a:ea typeface="Lato"/>
                <a:cs typeface="Lato"/>
                <a:sym typeface="Lato"/>
              </a:defRPr>
            </a:lvl2pPr>
            <a:lvl3pPr marL="1371600" marR="0" lvl="2" indent="-285750" algn="l" rtl="0">
              <a:lnSpc>
                <a:spcPct val="115000"/>
              </a:lnSpc>
              <a:spcBef>
                <a:spcPts val="1000"/>
              </a:spcBef>
              <a:spcAft>
                <a:spcPts val="0"/>
              </a:spcAft>
              <a:buClr>
                <a:schemeClr val="dk2"/>
              </a:buClr>
              <a:buSzPts val="900"/>
              <a:buFont typeface="Lato"/>
              <a:buChar char="■"/>
              <a:defRPr sz="900" b="0" i="0" u="none" strike="noStrike" cap="none">
                <a:solidFill>
                  <a:schemeClr val="dk2"/>
                </a:solidFill>
                <a:latin typeface="Lato"/>
                <a:ea typeface="Lato"/>
                <a:cs typeface="Lato"/>
                <a:sym typeface="Lato"/>
              </a:defRPr>
            </a:lvl3pPr>
            <a:lvl4pPr marL="1828800" marR="0" lvl="3" indent="-285750" algn="l" rtl="0">
              <a:lnSpc>
                <a:spcPct val="115000"/>
              </a:lnSpc>
              <a:spcBef>
                <a:spcPts val="1000"/>
              </a:spcBef>
              <a:spcAft>
                <a:spcPts val="0"/>
              </a:spcAft>
              <a:buClr>
                <a:schemeClr val="dk2"/>
              </a:buClr>
              <a:buSzPts val="900"/>
              <a:buFont typeface="Lato"/>
              <a:buChar char="●"/>
              <a:defRPr sz="900" b="0" i="0" u="none" strike="noStrike" cap="none">
                <a:solidFill>
                  <a:schemeClr val="dk2"/>
                </a:solidFill>
                <a:latin typeface="Lato"/>
                <a:ea typeface="Lato"/>
                <a:cs typeface="Lato"/>
                <a:sym typeface="Lato"/>
              </a:defRPr>
            </a:lvl4pPr>
            <a:lvl5pPr marL="2286000" marR="0" lvl="4" indent="-285750" algn="l" rtl="0">
              <a:lnSpc>
                <a:spcPct val="115000"/>
              </a:lnSpc>
              <a:spcBef>
                <a:spcPts val="1000"/>
              </a:spcBef>
              <a:spcAft>
                <a:spcPts val="0"/>
              </a:spcAft>
              <a:buClr>
                <a:schemeClr val="dk2"/>
              </a:buClr>
              <a:buSzPts val="900"/>
              <a:buFont typeface="Lato"/>
              <a:buChar char="○"/>
              <a:defRPr sz="900" b="0" i="0" u="none" strike="noStrike" cap="none">
                <a:solidFill>
                  <a:schemeClr val="dk2"/>
                </a:solidFill>
                <a:latin typeface="Lato"/>
                <a:ea typeface="Lato"/>
                <a:cs typeface="Lato"/>
                <a:sym typeface="Lato"/>
              </a:defRPr>
            </a:lvl5pPr>
            <a:lvl6pPr marL="2743200" marR="0" lvl="5" indent="-285750" algn="l" rtl="0">
              <a:lnSpc>
                <a:spcPct val="115000"/>
              </a:lnSpc>
              <a:spcBef>
                <a:spcPts val="1000"/>
              </a:spcBef>
              <a:spcAft>
                <a:spcPts val="0"/>
              </a:spcAft>
              <a:buClr>
                <a:schemeClr val="dk2"/>
              </a:buClr>
              <a:buSzPts val="900"/>
              <a:buFont typeface="Lato"/>
              <a:buChar char="■"/>
              <a:defRPr sz="900" b="0" i="0" u="none" strike="noStrike" cap="none">
                <a:solidFill>
                  <a:schemeClr val="dk2"/>
                </a:solidFill>
                <a:latin typeface="Lato"/>
                <a:ea typeface="Lato"/>
                <a:cs typeface="Lato"/>
                <a:sym typeface="Lato"/>
              </a:defRPr>
            </a:lvl6pPr>
            <a:lvl7pPr marL="3200400" marR="0" lvl="6" indent="-285750" algn="l" rtl="0">
              <a:lnSpc>
                <a:spcPct val="115000"/>
              </a:lnSpc>
              <a:spcBef>
                <a:spcPts val="1000"/>
              </a:spcBef>
              <a:spcAft>
                <a:spcPts val="0"/>
              </a:spcAft>
              <a:buClr>
                <a:schemeClr val="dk2"/>
              </a:buClr>
              <a:buSzPts val="900"/>
              <a:buFont typeface="Lato"/>
              <a:buChar char="●"/>
              <a:defRPr sz="900" b="0" i="0" u="none" strike="noStrike" cap="none">
                <a:solidFill>
                  <a:schemeClr val="dk2"/>
                </a:solidFill>
                <a:latin typeface="Lato"/>
                <a:ea typeface="Lato"/>
                <a:cs typeface="Lato"/>
                <a:sym typeface="Lato"/>
              </a:defRPr>
            </a:lvl7pPr>
            <a:lvl8pPr marL="3657600" marR="0" lvl="7" indent="-285750" algn="l" rtl="0">
              <a:lnSpc>
                <a:spcPct val="115000"/>
              </a:lnSpc>
              <a:spcBef>
                <a:spcPts val="1000"/>
              </a:spcBef>
              <a:spcAft>
                <a:spcPts val="0"/>
              </a:spcAft>
              <a:buClr>
                <a:schemeClr val="dk2"/>
              </a:buClr>
              <a:buSzPts val="900"/>
              <a:buFont typeface="Lato"/>
              <a:buChar char="○"/>
              <a:defRPr sz="900" b="0" i="0" u="none" strike="noStrike" cap="none">
                <a:solidFill>
                  <a:schemeClr val="dk2"/>
                </a:solidFill>
                <a:latin typeface="Lato"/>
                <a:ea typeface="Lato"/>
                <a:cs typeface="Lato"/>
                <a:sym typeface="Lato"/>
              </a:defRPr>
            </a:lvl8pPr>
            <a:lvl9pPr marL="4114800" marR="0" lvl="8" indent="-285750" algn="l" rtl="0">
              <a:lnSpc>
                <a:spcPct val="115000"/>
              </a:lnSpc>
              <a:spcBef>
                <a:spcPts val="1000"/>
              </a:spcBef>
              <a:spcAft>
                <a:spcPts val="1000"/>
              </a:spcAft>
              <a:buClr>
                <a:schemeClr val="dk2"/>
              </a:buClr>
              <a:buSzPts val="900"/>
              <a:buFont typeface="Lato"/>
              <a:buChar char="■"/>
              <a:defRPr sz="900" b="0" i="0" u="none" strike="noStrike" cap="none">
                <a:solidFill>
                  <a:schemeClr val="dk2"/>
                </a:solidFill>
                <a:latin typeface="Lato"/>
                <a:ea typeface="Lato"/>
                <a:cs typeface="Lato"/>
                <a:sym typeface="Lato"/>
              </a:defRPr>
            </a:lvl9pPr>
          </a:lstStyle>
          <a:p>
            <a:pPr marL="158750" indent="0">
              <a:buClrTx/>
              <a:buNone/>
            </a:pPr>
            <a:r>
              <a:rPr lang="en-US" sz="1600" i="1" dirty="0">
                <a:solidFill>
                  <a:srgbClr val="000000"/>
                </a:solidFill>
              </a:rPr>
              <a:t>Is a teacher letter of recommendation </a:t>
            </a:r>
            <a:r>
              <a:rPr lang="en-US" sz="1600" b="1" i="1" dirty="0">
                <a:solidFill>
                  <a:srgbClr val="000000"/>
                </a:solidFill>
              </a:rPr>
              <a:t>required</a:t>
            </a:r>
            <a:r>
              <a:rPr lang="en-US" sz="1600" i="1" dirty="0">
                <a:solidFill>
                  <a:srgbClr val="000000"/>
                </a:solidFill>
              </a:rPr>
              <a:t>?</a:t>
            </a:r>
          </a:p>
          <a:p>
            <a:pPr>
              <a:buClrTx/>
            </a:pPr>
            <a:r>
              <a:rPr lang="en-US" sz="1200" dirty="0">
                <a:solidFill>
                  <a:srgbClr val="000000"/>
                </a:solidFill>
              </a:rPr>
              <a:t>If yes, request the letter of recommendation in person</a:t>
            </a:r>
          </a:p>
          <a:p>
            <a:pPr lvl="1">
              <a:spcBef>
                <a:spcPts val="0"/>
              </a:spcBef>
              <a:buClrTx/>
            </a:pPr>
            <a:r>
              <a:rPr lang="en-US" sz="1000" dirty="0">
                <a:solidFill>
                  <a:srgbClr val="000000"/>
                </a:solidFill>
              </a:rPr>
              <a:t>Provide teacher with same Resume and Student Biography from Naviance or hand them a copy of your completed Recommendation Packet that you printed from the Counseling webpage</a:t>
            </a:r>
          </a:p>
          <a:p>
            <a:pPr>
              <a:buClrTx/>
            </a:pPr>
            <a:r>
              <a:rPr lang="en-US" sz="1200" dirty="0">
                <a:solidFill>
                  <a:srgbClr val="000000"/>
                </a:solidFill>
              </a:rPr>
              <a:t>Give teachers ten business days to write letter</a:t>
            </a:r>
          </a:p>
          <a:p>
            <a:pPr>
              <a:buClrTx/>
            </a:pPr>
            <a:r>
              <a:rPr lang="en-US" sz="1200" dirty="0">
                <a:solidFill>
                  <a:srgbClr val="000000"/>
                </a:solidFill>
              </a:rPr>
              <a:t>Request letter of recommendation in Naviance</a:t>
            </a:r>
          </a:p>
        </p:txBody>
      </p:sp>
      <p:cxnSp>
        <p:nvCxnSpPr>
          <p:cNvPr id="6" name="Straight Connector 5"/>
          <p:cNvCxnSpPr/>
          <p:nvPr/>
        </p:nvCxnSpPr>
        <p:spPr>
          <a:xfrm>
            <a:off x="828424" y="2235910"/>
            <a:ext cx="42603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51369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57" y="174056"/>
            <a:ext cx="272053" cy="556500"/>
          </a:xfrm>
        </p:spPr>
        <p:txBody>
          <a:bodyPr/>
          <a:lstStyle/>
          <a:p>
            <a:r>
              <a:rPr lang="en-US" sz="2400" dirty="0" smtClean="0">
                <a:solidFill>
                  <a:srgbClr val="000000"/>
                </a:solidFill>
              </a:rPr>
              <a:t>Resume</a:t>
            </a:r>
            <a:endParaRPr lang="en-US" sz="2400" dirty="0">
              <a:solidFill>
                <a:srgbClr val="000000"/>
              </a:solidFill>
            </a:endParaRPr>
          </a:p>
        </p:txBody>
      </p:sp>
      <p:pic>
        <p:nvPicPr>
          <p:cNvPr id="4" name="Picture 3"/>
          <p:cNvPicPr>
            <a:picLocks noChangeAspect="1"/>
          </p:cNvPicPr>
          <p:nvPr/>
        </p:nvPicPr>
        <p:blipFill>
          <a:blip r:embed="rId3"/>
          <a:stretch>
            <a:fillRect/>
          </a:stretch>
        </p:blipFill>
        <p:spPr>
          <a:xfrm>
            <a:off x="684954" y="198959"/>
            <a:ext cx="5190451" cy="1143980"/>
          </a:xfrm>
          <a:prstGeom prst="rect">
            <a:avLst/>
          </a:prstGeom>
          <a:ln w="19050">
            <a:solidFill>
              <a:srgbClr val="000000"/>
            </a:solidFill>
          </a:ln>
        </p:spPr>
      </p:pic>
      <p:sp>
        <p:nvSpPr>
          <p:cNvPr id="5" name="Oval 4"/>
          <p:cNvSpPr/>
          <p:nvPr/>
        </p:nvSpPr>
        <p:spPr>
          <a:xfrm>
            <a:off x="5242138" y="225596"/>
            <a:ext cx="256939" cy="2267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942201" y="1114796"/>
            <a:ext cx="256939" cy="2267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p:cNvCxnSpPr/>
          <p:nvPr/>
        </p:nvCxnSpPr>
        <p:spPr>
          <a:xfrm flipH="1">
            <a:off x="5514191" y="36141"/>
            <a:ext cx="128470" cy="2267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2801137" y="877199"/>
            <a:ext cx="141064" cy="2267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2" name="Picture 11"/>
          <p:cNvPicPr>
            <a:picLocks noChangeAspect="1"/>
          </p:cNvPicPr>
          <p:nvPr/>
        </p:nvPicPr>
        <p:blipFill>
          <a:blip r:embed="rId4"/>
          <a:stretch>
            <a:fillRect/>
          </a:stretch>
        </p:blipFill>
        <p:spPr>
          <a:xfrm>
            <a:off x="684953" y="1768099"/>
            <a:ext cx="5190451" cy="2615957"/>
          </a:xfrm>
          <a:prstGeom prst="rect">
            <a:avLst/>
          </a:prstGeom>
          <a:ln w="19050">
            <a:solidFill>
              <a:srgbClr val="000000"/>
            </a:solidFill>
          </a:ln>
        </p:spPr>
      </p:pic>
      <p:sp>
        <p:nvSpPr>
          <p:cNvPr id="13" name="TextBox 12"/>
          <p:cNvSpPr txBox="1"/>
          <p:nvPr/>
        </p:nvSpPr>
        <p:spPr>
          <a:xfrm>
            <a:off x="1150029" y="1418325"/>
            <a:ext cx="4260299" cy="276999"/>
          </a:xfrm>
          <a:prstGeom prst="rect">
            <a:avLst/>
          </a:prstGeom>
          <a:noFill/>
        </p:spPr>
        <p:txBody>
          <a:bodyPr wrap="square" rtlCol="0">
            <a:spAutoFit/>
          </a:bodyPr>
          <a:lstStyle/>
          <a:p>
            <a:r>
              <a:rPr lang="en-US" sz="1200" i="1" dirty="0"/>
              <a:t>Select About Me </a:t>
            </a:r>
            <a:r>
              <a:rPr lang="en-US" sz="1200" i="1" dirty="0">
                <a:sym typeface="Wingdings" panose="05000000000000000000" pitchFamily="2" charset="2"/>
              </a:rPr>
              <a:t> About Me Home, then select Resume</a:t>
            </a:r>
            <a:endParaRPr lang="en-US" sz="1200" i="1" dirty="0"/>
          </a:p>
        </p:txBody>
      </p:sp>
    </p:spTree>
    <p:extLst>
      <p:ext uri="{BB962C8B-B14F-4D97-AF65-F5344CB8AC3E}">
        <p14:creationId xmlns:p14="http://schemas.microsoft.com/office/powerpoint/2010/main" val="11906215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25" y="200775"/>
            <a:ext cx="5735781" cy="556500"/>
          </a:xfrm>
        </p:spPr>
        <p:txBody>
          <a:bodyPr/>
          <a:lstStyle/>
          <a:p>
            <a:r>
              <a:rPr lang="en-US" sz="2400" dirty="0" smtClean="0">
                <a:solidFill>
                  <a:srgbClr val="000000"/>
                </a:solidFill>
              </a:rPr>
              <a:t>Paying for College</a:t>
            </a:r>
            <a:endParaRPr lang="en-US" sz="2400" dirty="0">
              <a:solidFill>
                <a:srgbClr val="000000"/>
              </a:solidFill>
            </a:endParaRPr>
          </a:p>
        </p:txBody>
      </p:sp>
      <p:sp>
        <p:nvSpPr>
          <p:cNvPr id="3" name="Text Placeholder 2"/>
          <p:cNvSpPr>
            <a:spLocks noGrp="1"/>
          </p:cNvSpPr>
          <p:nvPr>
            <p:ph type="body" idx="1"/>
          </p:nvPr>
        </p:nvSpPr>
        <p:spPr>
          <a:xfrm>
            <a:off x="183033" y="696437"/>
            <a:ext cx="5650990" cy="3036900"/>
          </a:xfrm>
        </p:spPr>
        <p:txBody>
          <a:bodyPr/>
          <a:lstStyle/>
          <a:p>
            <a:pPr marL="158750" indent="0">
              <a:buNone/>
            </a:pPr>
            <a:r>
              <a:rPr lang="en-US" sz="1400" dirty="0" smtClean="0">
                <a:solidFill>
                  <a:srgbClr val="000000"/>
                </a:solidFill>
              </a:rPr>
              <a:t>Net price calculator</a:t>
            </a:r>
          </a:p>
          <a:p>
            <a:pPr>
              <a:buClrTx/>
            </a:pPr>
            <a:r>
              <a:rPr lang="en-US" sz="1400" dirty="0" smtClean="0">
                <a:solidFill>
                  <a:srgbClr val="000000"/>
                </a:solidFill>
              </a:rPr>
              <a:t>Net price = total cost of attendance – gift aid (grants and scholarships)</a:t>
            </a:r>
          </a:p>
          <a:p>
            <a:pPr>
              <a:buClrTx/>
            </a:pPr>
            <a:r>
              <a:rPr lang="en-US" sz="1400" dirty="0" smtClean="0">
                <a:solidFill>
                  <a:srgbClr val="000000"/>
                </a:solidFill>
              </a:rPr>
              <a:t>Estimate college costs using personal financial/tax information</a:t>
            </a:r>
          </a:p>
          <a:p>
            <a:pPr>
              <a:buClrTx/>
            </a:pPr>
            <a:r>
              <a:rPr lang="en-US" sz="1400" dirty="0" smtClean="0">
                <a:solidFill>
                  <a:srgbClr val="000000"/>
                </a:solidFill>
              </a:rPr>
              <a:t>There is a Net Price Calculator on most college/university’s admissions page that estimates your costs for attending that particular college/university</a:t>
            </a:r>
            <a:endParaRPr lang="en-US" sz="1400" dirty="0">
              <a:solidFill>
                <a:srgbClr val="000000"/>
              </a:solidFill>
            </a:endParaRPr>
          </a:p>
        </p:txBody>
      </p:sp>
      <p:pic>
        <p:nvPicPr>
          <p:cNvPr id="4" name="Google Shape;74;p14"/>
          <p:cNvPicPr preferRelativeResize="0"/>
          <p:nvPr/>
        </p:nvPicPr>
        <p:blipFill>
          <a:blip r:embed="rId2">
            <a:alphaModFix/>
          </a:blip>
          <a:stretch>
            <a:fillRect/>
          </a:stretch>
        </p:blipFill>
        <p:spPr>
          <a:xfrm>
            <a:off x="74000" y="2968436"/>
            <a:ext cx="843575" cy="1489026"/>
          </a:xfrm>
          <a:prstGeom prst="rect">
            <a:avLst/>
          </a:prstGeom>
          <a:noFill/>
          <a:ln>
            <a:noFill/>
          </a:ln>
        </p:spPr>
      </p:pic>
      <p:sp>
        <p:nvSpPr>
          <p:cNvPr id="5" name="AutoShape 2" descr="Image result for paying for college gif"/>
          <p:cNvSpPr>
            <a:spLocks noChangeAspect="1" noChangeArrowheads="1"/>
          </p:cNvSpPr>
          <p:nvPr/>
        </p:nvSpPr>
        <p:spPr bwMode="auto">
          <a:xfrm>
            <a:off x="917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742" y="2676016"/>
            <a:ext cx="1948630" cy="1461472"/>
          </a:xfrm>
          <a:prstGeom prst="rect">
            <a:avLst/>
          </a:prstGeom>
        </p:spPr>
      </p:pic>
    </p:spTree>
    <p:extLst>
      <p:ext uri="{BB962C8B-B14F-4D97-AF65-F5344CB8AC3E}">
        <p14:creationId xmlns:p14="http://schemas.microsoft.com/office/powerpoint/2010/main" val="40845995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69" y="83371"/>
            <a:ext cx="5720667" cy="556500"/>
          </a:xfrm>
        </p:spPr>
        <p:txBody>
          <a:bodyPr/>
          <a:lstStyle/>
          <a:p>
            <a:r>
              <a:rPr lang="en-US" sz="2400" dirty="0" smtClean="0">
                <a:solidFill>
                  <a:srgbClr val="000000"/>
                </a:solidFill>
              </a:rPr>
              <a:t>Scholarships</a:t>
            </a:r>
            <a:endParaRPr lang="en-US" sz="2400" dirty="0">
              <a:solidFill>
                <a:srgbClr val="000000"/>
              </a:solidFill>
            </a:endParaRPr>
          </a:p>
        </p:txBody>
      </p:sp>
      <p:sp>
        <p:nvSpPr>
          <p:cNvPr id="3" name="Text Placeholder 2"/>
          <p:cNvSpPr>
            <a:spLocks noGrp="1"/>
          </p:cNvSpPr>
          <p:nvPr>
            <p:ph type="body" idx="1"/>
          </p:nvPr>
        </p:nvSpPr>
        <p:spPr>
          <a:xfrm>
            <a:off x="181368" y="601771"/>
            <a:ext cx="5660211" cy="3036900"/>
          </a:xfrm>
        </p:spPr>
        <p:txBody>
          <a:bodyPr/>
          <a:lstStyle/>
          <a:p>
            <a:pPr>
              <a:buClrTx/>
            </a:pPr>
            <a:r>
              <a:rPr lang="en-US" sz="1200" dirty="0" smtClean="0">
                <a:solidFill>
                  <a:srgbClr val="000000"/>
                </a:solidFill>
              </a:rPr>
              <a:t>Naviance provides local and national scholarship information for </a:t>
            </a:r>
            <a:r>
              <a:rPr lang="en-US" sz="1200" b="1" dirty="0" smtClean="0">
                <a:solidFill>
                  <a:srgbClr val="000000"/>
                </a:solidFill>
              </a:rPr>
              <a:t>FREE</a:t>
            </a:r>
            <a:r>
              <a:rPr lang="en-US" sz="1200" dirty="0" smtClean="0">
                <a:solidFill>
                  <a:srgbClr val="000000"/>
                </a:solidFill>
              </a:rPr>
              <a:t>!</a:t>
            </a:r>
          </a:p>
          <a:p>
            <a:pPr>
              <a:buClrTx/>
            </a:pPr>
            <a:r>
              <a:rPr lang="en-US" sz="1200" dirty="0" smtClean="0">
                <a:solidFill>
                  <a:srgbClr val="000000"/>
                </a:solidFill>
              </a:rPr>
              <a:t>Follow NC announcements for scholarship notifications</a:t>
            </a:r>
          </a:p>
          <a:p>
            <a:pPr>
              <a:buClrTx/>
            </a:pPr>
            <a:r>
              <a:rPr lang="en-US" sz="1200" dirty="0" smtClean="0">
                <a:solidFill>
                  <a:srgbClr val="000000"/>
                </a:solidFill>
              </a:rPr>
              <a:t>Scholarship applications updated frequently in the Counseling Office </a:t>
            </a:r>
          </a:p>
          <a:p>
            <a:pPr>
              <a:buClrTx/>
            </a:pPr>
            <a:r>
              <a:rPr lang="en-US" sz="1200" dirty="0" smtClean="0">
                <a:solidFill>
                  <a:srgbClr val="000000"/>
                </a:solidFill>
              </a:rPr>
              <a:t>Other reliable sources:</a:t>
            </a:r>
          </a:p>
          <a:p>
            <a:pPr marL="787400" lvl="1" indent="-171450">
              <a:spcBef>
                <a:spcPts val="0"/>
              </a:spcBef>
              <a:buClrTx/>
            </a:pPr>
            <a:r>
              <a:rPr lang="en-US" sz="1000" dirty="0">
                <a:solidFill>
                  <a:srgbClr val="000000"/>
                </a:solidFill>
              </a:rPr>
              <a:t>College financial aid pages</a:t>
            </a:r>
          </a:p>
          <a:p>
            <a:pPr marL="787400" lvl="1" indent="-171450">
              <a:spcBef>
                <a:spcPts val="0"/>
              </a:spcBef>
              <a:buClrTx/>
            </a:pPr>
            <a:r>
              <a:rPr lang="en-US" sz="1000" dirty="0">
                <a:solidFill>
                  <a:srgbClr val="000000"/>
                </a:solidFill>
              </a:rPr>
              <a:t>Scholarship search websites: </a:t>
            </a:r>
            <a:r>
              <a:rPr lang="en-US" sz="1000" dirty="0">
                <a:solidFill>
                  <a:srgbClr val="000000"/>
                </a:solidFill>
                <a:hlinkClick r:id="rId3"/>
              </a:rPr>
              <a:t>www.fastweb.com</a:t>
            </a:r>
            <a:r>
              <a:rPr lang="en-US" sz="1000" dirty="0">
                <a:solidFill>
                  <a:srgbClr val="000000"/>
                </a:solidFill>
              </a:rPr>
              <a:t>, scholarships.com, unigo.com/scholarships</a:t>
            </a:r>
          </a:p>
          <a:p>
            <a:pPr marL="787400" lvl="1" indent="-171450">
              <a:spcBef>
                <a:spcPts val="0"/>
              </a:spcBef>
              <a:buClrTx/>
            </a:pPr>
            <a:r>
              <a:rPr lang="en-US" sz="1000" dirty="0">
                <a:solidFill>
                  <a:srgbClr val="000000"/>
                </a:solidFill>
              </a:rPr>
              <a:t>Google</a:t>
            </a:r>
          </a:p>
          <a:p>
            <a:pPr marL="787400" lvl="1" indent="-171450">
              <a:spcBef>
                <a:spcPts val="0"/>
              </a:spcBef>
              <a:buClrTx/>
            </a:pPr>
            <a:r>
              <a:rPr lang="en-US" sz="1000" dirty="0">
                <a:solidFill>
                  <a:srgbClr val="000000"/>
                </a:solidFill>
              </a:rPr>
              <a:t>Civic organizations</a:t>
            </a:r>
          </a:p>
          <a:p>
            <a:pPr marL="787400" lvl="1" indent="-171450">
              <a:spcBef>
                <a:spcPts val="0"/>
              </a:spcBef>
              <a:buClrTx/>
            </a:pPr>
            <a:r>
              <a:rPr lang="en-US" sz="1000" dirty="0">
                <a:solidFill>
                  <a:srgbClr val="000000"/>
                </a:solidFill>
              </a:rPr>
              <a:t>Employers</a:t>
            </a:r>
          </a:p>
          <a:p>
            <a:pPr marL="787400" lvl="1" indent="-171450">
              <a:spcBef>
                <a:spcPts val="0"/>
              </a:spcBef>
              <a:buClrTx/>
            </a:pPr>
            <a:r>
              <a:rPr lang="en-US" sz="1000" dirty="0">
                <a:solidFill>
                  <a:srgbClr val="000000"/>
                </a:solidFill>
              </a:rPr>
              <a:t>Local businesses</a:t>
            </a:r>
          </a:p>
          <a:p>
            <a:pPr marL="787400" lvl="1" indent="-171450">
              <a:spcBef>
                <a:spcPts val="0"/>
              </a:spcBef>
              <a:buClrTx/>
            </a:pPr>
            <a:r>
              <a:rPr lang="en-US" sz="1000" dirty="0">
                <a:solidFill>
                  <a:srgbClr val="000000"/>
                </a:solidFill>
              </a:rPr>
              <a:t>Church </a:t>
            </a:r>
            <a:r>
              <a:rPr lang="en-US" sz="1000" dirty="0" smtClean="0">
                <a:solidFill>
                  <a:srgbClr val="000000"/>
                </a:solidFill>
              </a:rPr>
              <a:t>groups</a:t>
            </a:r>
          </a:p>
          <a:p>
            <a:pPr>
              <a:buClrTx/>
            </a:pPr>
            <a:r>
              <a:rPr lang="en-US" sz="1200" dirty="0" smtClean="0">
                <a:solidFill>
                  <a:srgbClr val="000000"/>
                </a:solidFill>
              </a:rPr>
              <a:t>The Advancement Center: www.advancementcenterwts.org/scholarships/</a:t>
            </a:r>
          </a:p>
          <a:p>
            <a:pPr>
              <a:buClrTx/>
            </a:pPr>
            <a:r>
              <a:rPr lang="en-US" sz="1200" b="1" dirty="0" smtClean="0">
                <a:solidFill>
                  <a:srgbClr val="000000"/>
                </a:solidFill>
              </a:rPr>
              <a:t>Never pay for scholarship search services!</a:t>
            </a:r>
          </a:p>
          <a:p>
            <a:pPr marL="615950" lvl="1" indent="0">
              <a:spcBef>
                <a:spcPts val="0"/>
              </a:spcBef>
              <a:buClrTx/>
              <a:buNone/>
            </a:pPr>
            <a:endParaRPr lang="en-US" dirty="0">
              <a:solidFill>
                <a:srgbClr val="000000"/>
              </a:solidFill>
            </a:endParaRPr>
          </a:p>
        </p:txBody>
      </p:sp>
      <p:pic>
        <p:nvPicPr>
          <p:cNvPr id="4" name="Picture 3"/>
          <p:cNvPicPr>
            <a:picLocks noChangeAspect="1"/>
          </p:cNvPicPr>
          <p:nvPr/>
        </p:nvPicPr>
        <p:blipFill>
          <a:blip r:embed="rId4"/>
          <a:stretch>
            <a:fillRect/>
          </a:stretch>
        </p:blipFill>
        <p:spPr>
          <a:xfrm>
            <a:off x="1938514" y="3447543"/>
            <a:ext cx="2206376" cy="968653"/>
          </a:xfrm>
          <a:prstGeom prst="rect">
            <a:avLst/>
          </a:prstGeom>
        </p:spPr>
      </p:pic>
    </p:spTree>
    <p:extLst>
      <p:ext uri="{BB962C8B-B14F-4D97-AF65-F5344CB8AC3E}">
        <p14:creationId xmlns:p14="http://schemas.microsoft.com/office/powerpoint/2010/main" val="28734530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83" y="165641"/>
            <a:ext cx="5690439" cy="556500"/>
          </a:xfrm>
        </p:spPr>
        <p:txBody>
          <a:bodyPr/>
          <a:lstStyle/>
          <a:p>
            <a:r>
              <a:rPr lang="en-US" dirty="0" smtClean="0">
                <a:solidFill>
                  <a:srgbClr val="000000"/>
                </a:solidFill>
              </a:rPr>
              <a:t>FAFSA</a:t>
            </a:r>
            <a:endParaRPr lang="en-US" dirty="0">
              <a:solidFill>
                <a:srgbClr val="000000"/>
              </a:solidFill>
            </a:endParaRPr>
          </a:p>
        </p:txBody>
      </p:sp>
      <p:sp>
        <p:nvSpPr>
          <p:cNvPr id="3" name="Text Placeholder 2"/>
          <p:cNvSpPr>
            <a:spLocks noGrp="1"/>
          </p:cNvSpPr>
          <p:nvPr>
            <p:ph type="body" idx="1"/>
          </p:nvPr>
        </p:nvSpPr>
        <p:spPr>
          <a:xfrm>
            <a:off x="196482" y="608771"/>
            <a:ext cx="5584641" cy="3036900"/>
          </a:xfrm>
        </p:spPr>
        <p:txBody>
          <a:bodyPr/>
          <a:lstStyle/>
          <a:p>
            <a:pPr marL="158750" indent="0">
              <a:buNone/>
            </a:pPr>
            <a:r>
              <a:rPr lang="en-US" sz="1400" b="1" dirty="0">
                <a:solidFill>
                  <a:srgbClr val="000000"/>
                </a:solidFill>
              </a:rPr>
              <a:t>F</a:t>
            </a:r>
            <a:r>
              <a:rPr lang="en-US" sz="1400" dirty="0">
                <a:solidFill>
                  <a:srgbClr val="000000"/>
                </a:solidFill>
              </a:rPr>
              <a:t>ree </a:t>
            </a:r>
            <a:r>
              <a:rPr lang="en-US" sz="1400" b="1" dirty="0">
                <a:solidFill>
                  <a:srgbClr val="000000"/>
                </a:solidFill>
              </a:rPr>
              <a:t>A</a:t>
            </a:r>
            <a:r>
              <a:rPr lang="en-US" sz="1400" dirty="0">
                <a:solidFill>
                  <a:srgbClr val="000000"/>
                </a:solidFill>
              </a:rPr>
              <a:t>pplication for </a:t>
            </a:r>
            <a:r>
              <a:rPr lang="en-US" sz="1400" b="1" dirty="0">
                <a:solidFill>
                  <a:srgbClr val="000000"/>
                </a:solidFill>
              </a:rPr>
              <a:t>F</a:t>
            </a:r>
            <a:r>
              <a:rPr lang="en-US" sz="1400" dirty="0">
                <a:solidFill>
                  <a:srgbClr val="000000"/>
                </a:solidFill>
              </a:rPr>
              <a:t>ederal </a:t>
            </a:r>
            <a:r>
              <a:rPr lang="en-US" sz="1400" b="1" dirty="0">
                <a:solidFill>
                  <a:srgbClr val="000000"/>
                </a:solidFill>
              </a:rPr>
              <a:t>S</a:t>
            </a:r>
            <a:r>
              <a:rPr lang="en-US" sz="1400" dirty="0">
                <a:solidFill>
                  <a:srgbClr val="000000"/>
                </a:solidFill>
              </a:rPr>
              <a:t>tudent </a:t>
            </a:r>
            <a:r>
              <a:rPr lang="en-US" sz="1400" b="1" dirty="0">
                <a:solidFill>
                  <a:srgbClr val="000000"/>
                </a:solidFill>
              </a:rPr>
              <a:t>A</a:t>
            </a:r>
            <a:r>
              <a:rPr lang="en-US" sz="1400" dirty="0">
                <a:solidFill>
                  <a:srgbClr val="000000"/>
                </a:solidFill>
              </a:rPr>
              <a:t>id</a:t>
            </a:r>
          </a:p>
          <a:p>
            <a:pPr marL="158750" indent="0">
              <a:buNone/>
            </a:pPr>
            <a:r>
              <a:rPr lang="en-US" sz="1400" dirty="0">
                <a:solidFill>
                  <a:srgbClr val="000000"/>
                </a:solidFill>
                <a:hlinkClick r:id="rId3"/>
              </a:rPr>
              <a:t>www.fafsa.ed.gov</a:t>
            </a:r>
            <a:endParaRPr lang="en-US" sz="1400" dirty="0">
              <a:solidFill>
                <a:srgbClr val="000000"/>
              </a:solidFill>
            </a:endParaRPr>
          </a:p>
          <a:p>
            <a:pPr>
              <a:buClr>
                <a:srgbClr val="000000"/>
              </a:buClr>
            </a:pPr>
            <a:r>
              <a:rPr lang="en-US" sz="1400" dirty="0">
                <a:solidFill>
                  <a:srgbClr val="000000"/>
                </a:solidFill>
              </a:rPr>
              <a:t>Must be completed in order to receive any type of institutional/state scholarship, grant, or loan for college</a:t>
            </a:r>
          </a:p>
          <a:p>
            <a:pPr>
              <a:buClr>
                <a:srgbClr val="000000"/>
              </a:buClr>
            </a:pPr>
            <a:r>
              <a:rPr lang="en-US" sz="1400" dirty="0">
                <a:solidFill>
                  <a:srgbClr val="000000"/>
                </a:solidFill>
              </a:rPr>
              <a:t>FAFSA becomes available: October 1, 2019</a:t>
            </a:r>
          </a:p>
          <a:p>
            <a:pPr>
              <a:buClr>
                <a:srgbClr val="000000"/>
              </a:buClr>
            </a:pPr>
            <a:r>
              <a:rPr lang="en-US" sz="1400" dirty="0">
                <a:solidFill>
                  <a:srgbClr val="000000"/>
                </a:solidFill>
              </a:rPr>
              <a:t>FAFSA deadline: check with each individual college</a:t>
            </a:r>
          </a:p>
          <a:p>
            <a:pPr marL="158750" indent="0">
              <a:buNone/>
            </a:pPr>
            <a:endParaRPr lang="en-US" dirty="0" smtClean="0">
              <a:solidFill>
                <a:srgbClr val="000000"/>
              </a:solidFill>
            </a:endParaRPr>
          </a:p>
          <a:p>
            <a:pPr marL="158750" indent="0" algn="ctr">
              <a:buNone/>
            </a:pPr>
            <a:r>
              <a:rPr lang="en-US" sz="1600" b="1" i="1" dirty="0">
                <a:solidFill>
                  <a:srgbClr val="000000"/>
                </a:solidFill>
              </a:rPr>
              <a:t>FAFSA session with INvestEd: October 29, 2019, 3-6:30pm </a:t>
            </a:r>
            <a:r>
              <a:rPr lang="en-US" sz="1600" b="1" i="1" dirty="0" smtClean="0">
                <a:solidFill>
                  <a:srgbClr val="000000"/>
                </a:solidFill>
              </a:rPr>
              <a:t>     in </a:t>
            </a:r>
            <a:r>
              <a:rPr lang="en-US" sz="1600" b="1" i="1" dirty="0">
                <a:solidFill>
                  <a:srgbClr val="000000"/>
                </a:solidFill>
              </a:rPr>
              <a:t>the PC Lab</a:t>
            </a:r>
          </a:p>
        </p:txBody>
      </p:sp>
      <p:pic>
        <p:nvPicPr>
          <p:cNvPr id="4" name="Google Shape;74;p14"/>
          <p:cNvPicPr preferRelativeResize="0"/>
          <p:nvPr/>
        </p:nvPicPr>
        <p:blipFill>
          <a:blip r:embed="rId4">
            <a:alphaModFix/>
          </a:blip>
          <a:stretch>
            <a:fillRect/>
          </a:stretch>
        </p:blipFill>
        <p:spPr>
          <a:xfrm>
            <a:off x="77641" y="2967833"/>
            <a:ext cx="843575" cy="1489026"/>
          </a:xfrm>
          <a:prstGeom prst="rect">
            <a:avLst/>
          </a:prstGeom>
          <a:noFill/>
          <a:ln>
            <a:noFill/>
          </a:ln>
        </p:spPr>
      </p:pic>
      <p:pic>
        <p:nvPicPr>
          <p:cNvPr id="5" name="Picture 4"/>
          <p:cNvPicPr>
            <a:picLocks noChangeAspect="1"/>
          </p:cNvPicPr>
          <p:nvPr/>
        </p:nvPicPr>
        <p:blipFill>
          <a:blip r:embed="rId5"/>
          <a:stretch>
            <a:fillRect/>
          </a:stretch>
        </p:blipFill>
        <p:spPr>
          <a:xfrm>
            <a:off x="1948619" y="3014798"/>
            <a:ext cx="2941677" cy="1337945"/>
          </a:xfrm>
          <a:prstGeom prst="rect">
            <a:avLst/>
          </a:prstGeom>
        </p:spPr>
      </p:pic>
    </p:spTree>
    <p:extLst>
      <p:ext uri="{BB962C8B-B14F-4D97-AF65-F5344CB8AC3E}">
        <p14:creationId xmlns:p14="http://schemas.microsoft.com/office/powerpoint/2010/main" val="39649139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60" y="90927"/>
            <a:ext cx="895837" cy="3808498"/>
          </a:xfrm>
        </p:spPr>
        <p:txBody>
          <a:bodyPr vert="wordArtVert"/>
          <a:lstStyle/>
          <a:p>
            <a:r>
              <a:rPr lang="en-US" dirty="0" smtClean="0">
                <a:solidFill>
                  <a:srgbClr val="000000"/>
                </a:solidFill>
              </a:rPr>
              <a:t>Comparing Schools</a:t>
            </a:r>
            <a:endParaRPr lang="en-US" dirty="0">
              <a:solidFill>
                <a:srgbClr val="000000"/>
              </a:solidFill>
            </a:endParaRPr>
          </a:p>
        </p:txBody>
      </p:sp>
      <p:pic>
        <p:nvPicPr>
          <p:cNvPr id="5" name="Picture 4"/>
          <p:cNvPicPr>
            <a:picLocks noChangeAspect="1"/>
          </p:cNvPicPr>
          <p:nvPr/>
        </p:nvPicPr>
        <p:blipFill>
          <a:blip r:embed="rId3"/>
          <a:stretch>
            <a:fillRect/>
          </a:stretch>
        </p:blipFill>
        <p:spPr>
          <a:xfrm>
            <a:off x="1202663" y="162717"/>
            <a:ext cx="4659868" cy="4110779"/>
          </a:xfrm>
          <a:prstGeom prst="rect">
            <a:avLst/>
          </a:prstGeom>
        </p:spPr>
      </p:pic>
    </p:spTree>
    <p:extLst>
      <p:ext uri="{BB962C8B-B14F-4D97-AF65-F5344CB8AC3E}">
        <p14:creationId xmlns:p14="http://schemas.microsoft.com/office/powerpoint/2010/main" val="2100946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00" y="0"/>
            <a:ext cx="5680400" cy="764412"/>
          </a:xfrm>
        </p:spPr>
        <p:txBody>
          <a:bodyPr/>
          <a:lstStyle/>
          <a:p>
            <a:r>
              <a:rPr lang="en-US" dirty="0" smtClean="0">
                <a:solidFill>
                  <a:srgbClr val="000000"/>
                </a:solidFill>
              </a:rPr>
              <a:t>Help from Miss Salazar, Coordinator of College and Career Counseling</a:t>
            </a:r>
            <a:endParaRPr lang="en-US" dirty="0">
              <a:solidFill>
                <a:srgbClr val="000000"/>
              </a:solidFill>
            </a:endParaRPr>
          </a:p>
        </p:txBody>
      </p:sp>
      <p:sp>
        <p:nvSpPr>
          <p:cNvPr id="3" name="Text Placeholder 2"/>
          <p:cNvSpPr>
            <a:spLocks noGrp="1"/>
          </p:cNvSpPr>
          <p:nvPr>
            <p:ph type="body" idx="1"/>
          </p:nvPr>
        </p:nvSpPr>
        <p:spPr>
          <a:xfrm>
            <a:off x="207800" y="764412"/>
            <a:ext cx="5680400" cy="3036900"/>
          </a:xfrm>
        </p:spPr>
        <p:txBody>
          <a:bodyPr/>
          <a:lstStyle/>
          <a:p>
            <a:pPr>
              <a:buClrTx/>
            </a:pPr>
            <a:r>
              <a:rPr lang="en-US" sz="1400" dirty="0" smtClean="0">
                <a:solidFill>
                  <a:srgbClr val="000000"/>
                </a:solidFill>
              </a:rPr>
              <a:t>Senior English Class discussions – August/September</a:t>
            </a:r>
          </a:p>
          <a:p>
            <a:pPr marL="158750" indent="0">
              <a:buClrTx/>
              <a:buNone/>
            </a:pPr>
            <a:endParaRPr lang="en-US" sz="1050" dirty="0" smtClean="0">
              <a:solidFill>
                <a:srgbClr val="000000"/>
              </a:solidFill>
            </a:endParaRPr>
          </a:p>
          <a:p>
            <a:pPr>
              <a:buClrTx/>
            </a:pPr>
            <a:r>
              <a:rPr lang="en-US" sz="1400" dirty="0" smtClean="0">
                <a:solidFill>
                  <a:srgbClr val="000000"/>
                </a:solidFill>
              </a:rPr>
              <a:t>Small group meetings – after school</a:t>
            </a:r>
          </a:p>
          <a:p>
            <a:pPr lvl="1">
              <a:spcBef>
                <a:spcPts val="0"/>
              </a:spcBef>
              <a:buClrTx/>
            </a:pPr>
            <a:r>
              <a:rPr lang="en-US" sz="1050" dirty="0" smtClean="0">
                <a:solidFill>
                  <a:srgbClr val="000000"/>
                </a:solidFill>
              </a:rPr>
              <a:t>Sign up in Naviance</a:t>
            </a:r>
          </a:p>
          <a:p>
            <a:pPr marL="628650" lvl="1" indent="0">
              <a:spcBef>
                <a:spcPts val="0"/>
              </a:spcBef>
              <a:buClrTx/>
              <a:buNone/>
            </a:pPr>
            <a:endParaRPr lang="en-US" sz="1000" dirty="0" smtClean="0">
              <a:solidFill>
                <a:srgbClr val="000000"/>
              </a:solidFill>
            </a:endParaRPr>
          </a:p>
          <a:p>
            <a:pPr>
              <a:buClrTx/>
            </a:pPr>
            <a:r>
              <a:rPr lang="en-US" sz="1400" dirty="0" smtClean="0">
                <a:solidFill>
                  <a:srgbClr val="000000"/>
                </a:solidFill>
              </a:rPr>
              <a:t>College application help sessions – after school and evening sessions available</a:t>
            </a:r>
          </a:p>
          <a:p>
            <a:pPr lvl="1">
              <a:spcBef>
                <a:spcPts val="0"/>
              </a:spcBef>
              <a:buClrTx/>
            </a:pPr>
            <a:r>
              <a:rPr lang="en-US" sz="1050" dirty="0" smtClean="0">
                <a:solidFill>
                  <a:srgbClr val="000000"/>
                </a:solidFill>
              </a:rPr>
              <a:t>Sign up in Naviance</a:t>
            </a:r>
          </a:p>
          <a:p>
            <a:pPr lvl="1">
              <a:spcBef>
                <a:spcPts val="0"/>
              </a:spcBef>
              <a:buClrTx/>
            </a:pPr>
            <a:endParaRPr lang="en-US" sz="1000" dirty="0" smtClean="0">
              <a:solidFill>
                <a:srgbClr val="000000"/>
              </a:solidFill>
            </a:endParaRPr>
          </a:p>
          <a:p>
            <a:pPr>
              <a:buClrTx/>
            </a:pPr>
            <a:r>
              <a:rPr lang="en-US" sz="1400" dirty="0" smtClean="0">
                <a:solidFill>
                  <a:srgbClr val="000000"/>
                </a:solidFill>
              </a:rPr>
              <a:t>Individual appointments</a:t>
            </a:r>
          </a:p>
          <a:p>
            <a:endParaRPr lang="en-US" dirty="0">
              <a:solidFill>
                <a:srgbClr val="000000"/>
              </a:solidFill>
            </a:endParaRPr>
          </a:p>
        </p:txBody>
      </p:sp>
      <p:pic>
        <p:nvPicPr>
          <p:cNvPr id="4" name="Google Shape;74;p14"/>
          <p:cNvPicPr preferRelativeResize="0"/>
          <p:nvPr/>
        </p:nvPicPr>
        <p:blipFill>
          <a:blip r:embed="rId3">
            <a:alphaModFix/>
          </a:blip>
          <a:stretch>
            <a:fillRect/>
          </a:stretch>
        </p:blipFill>
        <p:spPr>
          <a:xfrm>
            <a:off x="74275" y="2971454"/>
            <a:ext cx="843575" cy="1489026"/>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5674" y="2376249"/>
            <a:ext cx="1703136" cy="1778459"/>
          </a:xfrm>
          <a:prstGeom prst="rect">
            <a:avLst/>
          </a:prstGeom>
        </p:spPr>
      </p:pic>
    </p:spTree>
    <p:extLst>
      <p:ext uri="{BB962C8B-B14F-4D97-AF65-F5344CB8AC3E}">
        <p14:creationId xmlns:p14="http://schemas.microsoft.com/office/powerpoint/2010/main" val="17386692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00960"/>
            <a:ext cx="5676900" cy="556500"/>
          </a:xfrm>
        </p:spPr>
        <p:txBody>
          <a:bodyPr/>
          <a:lstStyle/>
          <a:p>
            <a:r>
              <a:rPr lang="en-US" sz="2400" dirty="0" smtClean="0">
                <a:solidFill>
                  <a:srgbClr val="000000"/>
                </a:solidFill>
              </a:rPr>
              <a:t>Closing Thoughts</a:t>
            </a:r>
            <a:endParaRPr lang="en-US" sz="2400" dirty="0">
              <a:solidFill>
                <a:srgbClr val="000000"/>
              </a:solidFill>
            </a:endParaRPr>
          </a:p>
        </p:txBody>
      </p:sp>
      <p:sp>
        <p:nvSpPr>
          <p:cNvPr id="3" name="Text Placeholder 2"/>
          <p:cNvSpPr>
            <a:spLocks noGrp="1"/>
          </p:cNvSpPr>
          <p:nvPr>
            <p:ph type="body" idx="1"/>
          </p:nvPr>
        </p:nvSpPr>
        <p:spPr>
          <a:xfrm>
            <a:off x="190500" y="581260"/>
            <a:ext cx="5676900" cy="3036900"/>
          </a:xfrm>
        </p:spPr>
        <p:txBody>
          <a:bodyPr/>
          <a:lstStyle/>
          <a:p>
            <a:pPr>
              <a:buClrTx/>
            </a:pPr>
            <a:r>
              <a:rPr lang="en-US" sz="1400" dirty="0" smtClean="0">
                <a:solidFill>
                  <a:srgbClr val="000000"/>
                </a:solidFill>
              </a:rPr>
              <a:t>Be sure your email address is up-to-date in Naviance – both parent and student</a:t>
            </a:r>
          </a:p>
          <a:p>
            <a:pPr lvl="1">
              <a:spcBef>
                <a:spcPts val="0"/>
              </a:spcBef>
              <a:buClrTx/>
            </a:pPr>
            <a:r>
              <a:rPr lang="en-US" sz="1050" dirty="0" smtClean="0">
                <a:solidFill>
                  <a:srgbClr val="000000"/>
                </a:solidFill>
              </a:rPr>
              <a:t>Communication regarding important items/tasks will be sent out via Naviance </a:t>
            </a:r>
          </a:p>
          <a:p>
            <a:pPr>
              <a:buClrTx/>
            </a:pPr>
            <a:r>
              <a:rPr lang="en-US" sz="1400" dirty="0" smtClean="0">
                <a:solidFill>
                  <a:srgbClr val="000000"/>
                </a:solidFill>
              </a:rPr>
              <a:t>Record your usernames and passwords to help keep yourself organized</a:t>
            </a:r>
          </a:p>
          <a:p>
            <a:pPr>
              <a:buClrTx/>
            </a:pPr>
            <a:r>
              <a:rPr lang="en-US" sz="1400" dirty="0" smtClean="0">
                <a:solidFill>
                  <a:srgbClr val="000000"/>
                </a:solidFill>
              </a:rPr>
              <a:t>Did you ask a counselor or teacher to write you a letter of recommendation?  If yes, express gratitude by writing a formal thank you note</a:t>
            </a:r>
          </a:p>
          <a:p>
            <a:pPr marL="158750" indent="0" algn="ctr">
              <a:buNone/>
            </a:pPr>
            <a:r>
              <a:rPr lang="en-US" b="1" i="1" dirty="0" smtClean="0">
                <a:solidFill>
                  <a:srgbClr val="000000"/>
                </a:solidFill>
              </a:rPr>
              <a:t>Take a deep breath, the North Central Counseling staff is here to help!</a:t>
            </a:r>
            <a:endParaRPr lang="en-US" b="1" i="1" dirty="0">
              <a:solidFill>
                <a:srgbClr val="000000"/>
              </a:solidFill>
            </a:endParaRPr>
          </a:p>
        </p:txBody>
      </p:sp>
      <p:pic>
        <p:nvPicPr>
          <p:cNvPr id="4" name="Google Shape;74;p14"/>
          <p:cNvPicPr preferRelativeResize="0"/>
          <p:nvPr/>
        </p:nvPicPr>
        <p:blipFill>
          <a:blip r:embed="rId4">
            <a:alphaModFix/>
          </a:blip>
          <a:stretch>
            <a:fillRect/>
          </a:stretch>
        </p:blipFill>
        <p:spPr>
          <a:xfrm>
            <a:off x="74275" y="2967833"/>
            <a:ext cx="843575" cy="1489026"/>
          </a:xfrm>
          <a:prstGeom prst="rect">
            <a:avLst/>
          </a:prstGeom>
          <a:noFill/>
          <a:ln>
            <a:noFill/>
          </a:ln>
        </p:spPr>
      </p:pic>
      <p:pic>
        <p:nvPicPr>
          <p:cNvPr id="7" name="boomera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71616" y="2875474"/>
            <a:ext cx="2642018" cy="1486135"/>
          </a:xfrm>
          <a:prstGeom prst="rect">
            <a:avLst/>
          </a:prstGeom>
        </p:spPr>
      </p:pic>
    </p:spTree>
    <p:extLst>
      <p:ext uri="{BB962C8B-B14F-4D97-AF65-F5344CB8AC3E}">
        <p14:creationId xmlns:p14="http://schemas.microsoft.com/office/powerpoint/2010/main" val="395550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31" y="9302"/>
            <a:ext cx="725475" cy="4496023"/>
          </a:xfrm>
        </p:spPr>
        <p:txBody>
          <a:bodyPr vert="wordArtVert"/>
          <a:lstStyle/>
          <a:p>
            <a:r>
              <a:rPr lang="en-US" sz="2400" dirty="0" smtClean="0">
                <a:solidFill>
                  <a:srgbClr val="000000"/>
                </a:solidFill>
              </a:rPr>
              <a:t>Resources</a:t>
            </a:r>
            <a:endParaRPr lang="en-US" sz="2400" dirty="0">
              <a:solidFill>
                <a:srgbClr val="000000"/>
              </a:solidFill>
            </a:endParaRPr>
          </a:p>
        </p:txBody>
      </p:sp>
      <p:pic>
        <p:nvPicPr>
          <p:cNvPr id="6" name="Picture 5"/>
          <p:cNvPicPr>
            <a:picLocks noChangeAspect="1"/>
          </p:cNvPicPr>
          <p:nvPr/>
        </p:nvPicPr>
        <p:blipFill>
          <a:blip r:embed="rId3"/>
          <a:stretch>
            <a:fillRect/>
          </a:stretch>
        </p:blipFill>
        <p:spPr>
          <a:xfrm>
            <a:off x="912573" y="62828"/>
            <a:ext cx="2344529" cy="2450138"/>
          </a:xfrm>
          <a:prstGeom prst="rect">
            <a:avLst/>
          </a:prstGeom>
        </p:spPr>
      </p:pic>
      <p:pic>
        <p:nvPicPr>
          <p:cNvPr id="8" name="Picture 7"/>
          <p:cNvPicPr>
            <a:picLocks noChangeAspect="1"/>
          </p:cNvPicPr>
          <p:nvPr/>
        </p:nvPicPr>
        <p:blipFill>
          <a:blip r:embed="rId4"/>
          <a:stretch>
            <a:fillRect/>
          </a:stretch>
        </p:blipFill>
        <p:spPr>
          <a:xfrm>
            <a:off x="3446003" y="68148"/>
            <a:ext cx="2384476" cy="2201055"/>
          </a:xfrm>
          <a:prstGeom prst="rect">
            <a:avLst/>
          </a:prstGeom>
        </p:spPr>
      </p:pic>
      <p:pic>
        <p:nvPicPr>
          <p:cNvPr id="1026" name="Picture 2" descr="Image result for naviance stud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006" y="2790003"/>
            <a:ext cx="2007661" cy="4643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p:cNvPicPr>
            <a:picLocks noChangeAspect="1" noChangeArrowheads="1"/>
          </p:cNvPicPr>
          <p:nvPr/>
        </p:nvPicPr>
        <p:blipFill rotWithShape="1">
          <a:blip r:embed="rId6">
            <a:extLst>
              <a:ext uri="{28A0092B-C50C-407E-A947-70E740481C1C}">
                <a14:useLocalDpi xmlns:a14="http://schemas.microsoft.com/office/drawing/2010/main" val="0"/>
              </a:ext>
            </a:extLst>
          </a:blip>
          <a:srcRect l="7614" t="15276" r="7257" b="15540"/>
          <a:stretch/>
        </p:blipFill>
        <p:spPr bwMode="auto">
          <a:xfrm>
            <a:off x="1508763" y="3490299"/>
            <a:ext cx="1152145" cy="45720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Elbow Connector 14"/>
          <p:cNvCxnSpPr/>
          <p:nvPr/>
        </p:nvCxnSpPr>
        <p:spPr>
          <a:xfrm flipV="1">
            <a:off x="2550462" y="1684429"/>
            <a:ext cx="865313" cy="463297"/>
          </a:xfrm>
          <a:prstGeom prst="bentConnector3">
            <a:avLst/>
          </a:prstGeom>
          <a:ln>
            <a:solidFill>
              <a:srgbClr val="000000"/>
            </a:solidFill>
            <a:headEnd type="triangle"/>
            <a:tailEnd type="triangle"/>
          </a:ln>
        </p:spPr>
        <p:style>
          <a:lnRef idx="3">
            <a:schemeClr val="accent1"/>
          </a:lnRef>
          <a:fillRef idx="0">
            <a:schemeClr val="accent1"/>
          </a:fillRef>
          <a:effectRef idx="2">
            <a:schemeClr val="accent1"/>
          </a:effectRef>
          <a:fontRef idx="minor">
            <a:schemeClr val="tx1"/>
          </a:fontRef>
        </p:style>
      </p:cxnSp>
      <p:sp>
        <p:nvSpPr>
          <p:cNvPr id="19" name="TextBox 18"/>
          <p:cNvSpPr txBox="1"/>
          <p:nvPr/>
        </p:nvSpPr>
        <p:spPr>
          <a:xfrm>
            <a:off x="967299" y="4134567"/>
            <a:ext cx="4863180" cy="307777"/>
          </a:xfrm>
          <a:prstGeom prst="rect">
            <a:avLst/>
          </a:prstGeom>
          <a:noFill/>
        </p:spPr>
        <p:txBody>
          <a:bodyPr wrap="square" rtlCol="0">
            <a:spAutoFit/>
          </a:bodyPr>
          <a:lstStyle/>
          <a:p>
            <a:pPr algn="ctr"/>
            <a:r>
              <a:rPr lang="en-US" sz="700" dirty="0"/>
              <a:t>*Check out the Counseling YouTube page: </a:t>
            </a:r>
            <a:r>
              <a:rPr lang="en-US" sz="700" b="1" i="1" dirty="0"/>
              <a:t>NCHS_College, Career, and Counseling</a:t>
            </a:r>
          </a:p>
          <a:p>
            <a:pPr algn="ctr"/>
            <a:r>
              <a:rPr lang="en-US" sz="700" dirty="0"/>
              <a:t>*Follow </a:t>
            </a:r>
            <a:r>
              <a:rPr lang="en-US" sz="700" dirty="0" smtClean="0"/>
              <a:t>us </a:t>
            </a:r>
            <a:r>
              <a:rPr lang="en-US" sz="700" dirty="0"/>
              <a:t>on Twitter: </a:t>
            </a:r>
            <a:r>
              <a:rPr lang="en-US" sz="700" b="1" i="1" dirty="0"/>
              <a:t>@NcCounselors</a:t>
            </a:r>
          </a:p>
        </p:txBody>
      </p:sp>
      <p:pic>
        <p:nvPicPr>
          <p:cNvPr id="1030" name="Picture 6" descr="Image result for counseling offi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9761" y="2424210"/>
            <a:ext cx="1523312" cy="9779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8"/>
          <a:srcRect r="4132"/>
          <a:stretch/>
        </p:blipFill>
        <p:spPr>
          <a:xfrm>
            <a:off x="4359128" y="3490299"/>
            <a:ext cx="605837" cy="596181"/>
          </a:xfrm>
          <a:prstGeom prst="rect">
            <a:avLst/>
          </a:prstGeom>
        </p:spPr>
      </p:pic>
      <p:sp>
        <p:nvSpPr>
          <p:cNvPr id="3" name="TextBox 2"/>
          <p:cNvSpPr txBox="1"/>
          <p:nvPr/>
        </p:nvSpPr>
        <p:spPr>
          <a:xfrm>
            <a:off x="2550462" y="385408"/>
            <a:ext cx="593260" cy="169277"/>
          </a:xfrm>
          <a:prstGeom prst="rect">
            <a:avLst/>
          </a:prstGeom>
          <a:solidFill>
            <a:schemeClr val="bg1"/>
          </a:solidFill>
        </p:spPr>
        <p:txBody>
          <a:bodyPr wrap="square" rtlCol="0">
            <a:spAutoFit/>
          </a:bodyPr>
          <a:lstStyle/>
          <a:p>
            <a:endParaRPr lang="en-US" sz="500" dirty="0"/>
          </a:p>
        </p:txBody>
      </p:sp>
    </p:spTree>
    <p:extLst>
      <p:ext uri="{BB962C8B-B14F-4D97-AF65-F5344CB8AC3E}">
        <p14:creationId xmlns:p14="http://schemas.microsoft.com/office/powerpoint/2010/main" val="612317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10" y="201783"/>
            <a:ext cx="5637540" cy="556500"/>
          </a:xfrm>
        </p:spPr>
        <p:txBody>
          <a:bodyPr/>
          <a:lstStyle/>
          <a:p>
            <a:r>
              <a:rPr lang="en-US" sz="2800" dirty="0" smtClean="0">
                <a:solidFill>
                  <a:srgbClr val="000000"/>
                </a:solidFill>
              </a:rPr>
              <a:t>Senior Year Timeline</a:t>
            </a:r>
            <a:endParaRPr lang="en-US" sz="2800" dirty="0">
              <a:solidFill>
                <a:srgbClr val="000000"/>
              </a:solidFill>
            </a:endParaRPr>
          </a:p>
        </p:txBody>
      </p:sp>
      <p:graphicFrame>
        <p:nvGraphicFramePr>
          <p:cNvPr id="3" name="Content Placeholder 3"/>
          <p:cNvGraphicFramePr>
            <a:graphicFrameLocks/>
          </p:cNvGraphicFramePr>
          <p:nvPr>
            <p:extLst>
              <p:ext uri="{D42A27DB-BD31-4B8C-83A1-F6EECF244321}">
                <p14:modId xmlns:p14="http://schemas.microsoft.com/office/powerpoint/2010/main" val="402484262"/>
              </p:ext>
            </p:extLst>
          </p:nvPr>
        </p:nvGraphicFramePr>
        <p:xfrm>
          <a:off x="528992" y="566381"/>
          <a:ext cx="5146334" cy="2804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oogle Shape;74;p14"/>
          <p:cNvPicPr preferRelativeResize="0"/>
          <p:nvPr/>
        </p:nvPicPr>
        <p:blipFill>
          <a:blip r:embed="rId8">
            <a:alphaModFix/>
          </a:blip>
          <a:stretch>
            <a:fillRect/>
          </a:stretch>
        </p:blipFill>
        <p:spPr>
          <a:xfrm>
            <a:off x="88154" y="2980993"/>
            <a:ext cx="843575" cy="1489026"/>
          </a:xfrm>
          <a:prstGeom prst="rect">
            <a:avLst/>
          </a:prstGeom>
          <a:noFill/>
          <a:ln>
            <a:noFill/>
          </a:ln>
        </p:spPr>
      </p:pic>
    </p:spTree>
    <p:extLst>
      <p:ext uri="{BB962C8B-B14F-4D97-AF65-F5344CB8AC3E}">
        <p14:creationId xmlns:p14="http://schemas.microsoft.com/office/powerpoint/2010/main" val="1905842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597" y="115392"/>
            <a:ext cx="5697996" cy="556500"/>
          </a:xfrm>
        </p:spPr>
        <p:txBody>
          <a:bodyPr/>
          <a:lstStyle/>
          <a:p>
            <a:r>
              <a:rPr lang="en-US" dirty="0" smtClean="0">
                <a:solidFill>
                  <a:srgbClr val="000000"/>
                </a:solidFill>
              </a:rPr>
              <a:t>ACT and SAT</a:t>
            </a:r>
            <a:endParaRPr lang="en-US" dirty="0">
              <a:solidFill>
                <a:srgbClr val="000000"/>
              </a:solidFill>
            </a:endParaRPr>
          </a:p>
        </p:txBody>
      </p:sp>
      <p:sp>
        <p:nvSpPr>
          <p:cNvPr id="3" name="Text Placeholder 2"/>
          <p:cNvSpPr>
            <a:spLocks noGrp="1"/>
          </p:cNvSpPr>
          <p:nvPr>
            <p:ph type="body" idx="1"/>
          </p:nvPr>
        </p:nvSpPr>
        <p:spPr>
          <a:xfrm>
            <a:off x="211597" y="497480"/>
            <a:ext cx="5697996" cy="3036900"/>
          </a:xfrm>
        </p:spPr>
        <p:txBody>
          <a:bodyPr/>
          <a:lstStyle/>
          <a:p>
            <a:pPr>
              <a:buClrTx/>
            </a:pPr>
            <a:r>
              <a:rPr lang="en-US" sz="1400" dirty="0">
                <a:solidFill>
                  <a:srgbClr val="000000"/>
                </a:solidFill>
              </a:rPr>
              <a:t>4 year colleges and universities require students take the ACT and/or the SAT</a:t>
            </a:r>
          </a:p>
          <a:p>
            <a:pPr lvl="1">
              <a:spcBef>
                <a:spcPts val="0"/>
              </a:spcBef>
              <a:buClrTx/>
            </a:pPr>
            <a:r>
              <a:rPr lang="en-US" sz="1050" dirty="0">
                <a:solidFill>
                  <a:srgbClr val="000000"/>
                </a:solidFill>
              </a:rPr>
              <a:t>May take one or both</a:t>
            </a:r>
          </a:p>
          <a:p>
            <a:pPr>
              <a:buClrTx/>
            </a:pPr>
            <a:r>
              <a:rPr lang="en-US" sz="1400" dirty="0">
                <a:solidFill>
                  <a:srgbClr val="000000"/>
                </a:solidFill>
              </a:rPr>
              <a:t>When registering, be sure to list 4 colleges/universities to have your scores sent to for FREE</a:t>
            </a:r>
          </a:p>
          <a:p>
            <a:pPr>
              <a:buClrTx/>
            </a:pPr>
            <a:r>
              <a:rPr lang="en-US" sz="1400" dirty="0">
                <a:solidFill>
                  <a:srgbClr val="000000"/>
                </a:solidFill>
              </a:rPr>
              <a:t>Students applying to schools with a November 1 priority deadline must have an SAT or ACT score in order for your application to be considered complete</a:t>
            </a:r>
          </a:p>
          <a:p>
            <a:pPr>
              <a:buClr>
                <a:srgbClr val="000000"/>
              </a:buClr>
            </a:pPr>
            <a:r>
              <a:rPr lang="en-US" sz="1400" dirty="0">
                <a:solidFill>
                  <a:srgbClr val="000000"/>
                </a:solidFill>
              </a:rPr>
              <a:t>Colleges will accept higher SAT or ACT scores for scholarship consideration, as long as initial deadlines are met</a:t>
            </a:r>
          </a:p>
        </p:txBody>
      </p:sp>
      <p:pic>
        <p:nvPicPr>
          <p:cNvPr id="4" name="Google Shape;74;p14"/>
          <p:cNvPicPr preferRelativeResize="0"/>
          <p:nvPr/>
        </p:nvPicPr>
        <p:blipFill>
          <a:blip r:embed="rId3">
            <a:alphaModFix/>
          </a:blip>
          <a:stretch>
            <a:fillRect/>
          </a:stretch>
        </p:blipFill>
        <p:spPr>
          <a:xfrm>
            <a:off x="76200" y="2981750"/>
            <a:ext cx="843575" cy="1489026"/>
          </a:xfrm>
          <a:prstGeom prst="rect">
            <a:avLst/>
          </a:prstGeom>
          <a:noFill/>
          <a:ln>
            <a:noFill/>
          </a:ln>
        </p:spPr>
      </p:pic>
      <p:sp>
        <p:nvSpPr>
          <p:cNvPr id="6" name="TextBox 5"/>
          <p:cNvSpPr txBox="1"/>
          <p:nvPr/>
        </p:nvSpPr>
        <p:spPr>
          <a:xfrm>
            <a:off x="1730595" y="3135624"/>
            <a:ext cx="4126099" cy="1200329"/>
          </a:xfrm>
          <a:prstGeom prst="rect">
            <a:avLst/>
          </a:prstGeom>
          <a:noFill/>
        </p:spPr>
        <p:txBody>
          <a:bodyPr wrap="square" rtlCol="0">
            <a:spAutoFit/>
          </a:bodyPr>
          <a:lstStyle/>
          <a:p>
            <a:r>
              <a:rPr lang="en-US" sz="1200" b="1" dirty="0">
                <a:latin typeface="Lato" panose="020B0604020202020204" charset="0"/>
              </a:rPr>
              <a:t>ACT and SAT fee waivers</a:t>
            </a:r>
          </a:p>
          <a:p>
            <a:pPr marL="285750" indent="-285750">
              <a:buFont typeface="Arial" panose="020B0604020202020204" pitchFamily="34" charset="0"/>
              <a:buChar char="•"/>
            </a:pPr>
            <a:r>
              <a:rPr lang="en-US" sz="1200" dirty="0">
                <a:latin typeface="Lato" panose="020B0604020202020204" charset="0"/>
              </a:rPr>
              <a:t>Students receiving free/reduced lunch can take one free SAT and ACT per school year.</a:t>
            </a:r>
          </a:p>
          <a:p>
            <a:pPr marL="285750" indent="-285750">
              <a:buFont typeface="Arial" panose="020B0604020202020204" pitchFamily="34" charset="0"/>
              <a:buChar char="•"/>
            </a:pPr>
            <a:r>
              <a:rPr lang="en-US" sz="1200" dirty="0">
                <a:latin typeface="Lato" panose="020B0604020202020204" charset="0"/>
              </a:rPr>
              <a:t>Students who have previously used a fee waiver will see all of their remaining fee waivers on their College Board account dashboard online.</a:t>
            </a:r>
          </a:p>
        </p:txBody>
      </p:sp>
    </p:spTree>
    <p:extLst>
      <p:ext uri="{BB962C8B-B14F-4D97-AF65-F5344CB8AC3E}">
        <p14:creationId xmlns:p14="http://schemas.microsoft.com/office/powerpoint/2010/main" val="18601097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26" y="177649"/>
            <a:ext cx="5728224" cy="556500"/>
          </a:xfrm>
        </p:spPr>
        <p:txBody>
          <a:bodyPr/>
          <a:lstStyle/>
          <a:p>
            <a:r>
              <a:rPr lang="en-US" sz="2400" dirty="0" smtClean="0">
                <a:solidFill>
                  <a:srgbClr val="000000"/>
                </a:solidFill>
              </a:rPr>
              <a:t>Fall SAT Test Dates</a:t>
            </a:r>
            <a:endParaRPr lang="en-US" sz="2400" dirty="0">
              <a:solidFill>
                <a:srgbClr val="000000"/>
              </a:solidFill>
            </a:endParaRPr>
          </a:p>
        </p:txBody>
      </p:sp>
      <p:pic>
        <p:nvPicPr>
          <p:cNvPr id="4" name="Picture 6" descr="Image result for college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29" y="964225"/>
            <a:ext cx="1525110" cy="26174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p:cNvSpPr txBox="1">
            <a:spLocks/>
          </p:cNvSpPr>
          <p:nvPr/>
        </p:nvSpPr>
        <p:spPr>
          <a:xfrm>
            <a:off x="2566539" y="887441"/>
            <a:ext cx="2919860" cy="471634"/>
          </a:xfrm>
          <a:prstGeom prst="rect">
            <a:avLst/>
          </a:prstGeom>
          <a:noFill/>
          <a:ln>
            <a:noFill/>
          </a:ln>
        </p:spPr>
        <p:txBody>
          <a:bodyPr spcFirstLastPara="1" wrap="square" lIns="57575" tIns="57575" rIns="57575" bIns="57575"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chemeClr val="dk2"/>
              </a:buClr>
              <a:buSzPts val="1100"/>
              <a:buFont typeface="Lato"/>
              <a:buChar char="●"/>
              <a:defRPr sz="1100" b="0" i="0" u="none" strike="noStrike" cap="none">
                <a:solidFill>
                  <a:schemeClr val="dk2"/>
                </a:solidFill>
                <a:latin typeface="Lato"/>
                <a:ea typeface="Lato"/>
                <a:cs typeface="Lato"/>
                <a:sym typeface="Lato"/>
              </a:defRPr>
            </a:lvl1pPr>
            <a:lvl2pPr marL="914400" marR="0" lvl="1" indent="-285750" algn="l" rtl="0">
              <a:lnSpc>
                <a:spcPct val="115000"/>
              </a:lnSpc>
              <a:spcBef>
                <a:spcPts val="1000"/>
              </a:spcBef>
              <a:spcAft>
                <a:spcPts val="0"/>
              </a:spcAft>
              <a:buClr>
                <a:schemeClr val="dk2"/>
              </a:buClr>
              <a:buSzPts val="900"/>
              <a:buFont typeface="Lato"/>
              <a:buChar char="○"/>
              <a:defRPr sz="900" b="0" i="0" u="none" strike="noStrike" cap="none">
                <a:solidFill>
                  <a:schemeClr val="dk2"/>
                </a:solidFill>
                <a:latin typeface="Lato"/>
                <a:ea typeface="Lato"/>
                <a:cs typeface="Lato"/>
                <a:sym typeface="Lato"/>
              </a:defRPr>
            </a:lvl2pPr>
            <a:lvl3pPr marL="1371600" marR="0" lvl="2" indent="-285750" algn="l" rtl="0">
              <a:lnSpc>
                <a:spcPct val="115000"/>
              </a:lnSpc>
              <a:spcBef>
                <a:spcPts val="1000"/>
              </a:spcBef>
              <a:spcAft>
                <a:spcPts val="0"/>
              </a:spcAft>
              <a:buClr>
                <a:schemeClr val="dk2"/>
              </a:buClr>
              <a:buSzPts val="900"/>
              <a:buFont typeface="Lato"/>
              <a:buChar char="■"/>
              <a:defRPr sz="900" b="0" i="0" u="none" strike="noStrike" cap="none">
                <a:solidFill>
                  <a:schemeClr val="dk2"/>
                </a:solidFill>
                <a:latin typeface="Lato"/>
                <a:ea typeface="Lato"/>
                <a:cs typeface="Lato"/>
                <a:sym typeface="Lato"/>
              </a:defRPr>
            </a:lvl3pPr>
            <a:lvl4pPr marL="1828800" marR="0" lvl="3" indent="-285750" algn="l" rtl="0">
              <a:lnSpc>
                <a:spcPct val="115000"/>
              </a:lnSpc>
              <a:spcBef>
                <a:spcPts val="1000"/>
              </a:spcBef>
              <a:spcAft>
                <a:spcPts val="0"/>
              </a:spcAft>
              <a:buClr>
                <a:schemeClr val="dk2"/>
              </a:buClr>
              <a:buSzPts val="900"/>
              <a:buFont typeface="Lato"/>
              <a:buChar char="●"/>
              <a:defRPr sz="900" b="0" i="0" u="none" strike="noStrike" cap="none">
                <a:solidFill>
                  <a:schemeClr val="dk2"/>
                </a:solidFill>
                <a:latin typeface="Lato"/>
                <a:ea typeface="Lato"/>
                <a:cs typeface="Lato"/>
                <a:sym typeface="Lato"/>
              </a:defRPr>
            </a:lvl4pPr>
            <a:lvl5pPr marL="2286000" marR="0" lvl="4" indent="-285750" algn="l" rtl="0">
              <a:lnSpc>
                <a:spcPct val="115000"/>
              </a:lnSpc>
              <a:spcBef>
                <a:spcPts val="1000"/>
              </a:spcBef>
              <a:spcAft>
                <a:spcPts val="0"/>
              </a:spcAft>
              <a:buClr>
                <a:schemeClr val="dk2"/>
              </a:buClr>
              <a:buSzPts val="900"/>
              <a:buFont typeface="Lato"/>
              <a:buChar char="○"/>
              <a:defRPr sz="900" b="0" i="0" u="none" strike="noStrike" cap="none">
                <a:solidFill>
                  <a:schemeClr val="dk2"/>
                </a:solidFill>
                <a:latin typeface="Lato"/>
                <a:ea typeface="Lato"/>
                <a:cs typeface="Lato"/>
                <a:sym typeface="Lato"/>
              </a:defRPr>
            </a:lvl5pPr>
            <a:lvl6pPr marL="2743200" marR="0" lvl="5" indent="-285750" algn="l" rtl="0">
              <a:lnSpc>
                <a:spcPct val="115000"/>
              </a:lnSpc>
              <a:spcBef>
                <a:spcPts val="1000"/>
              </a:spcBef>
              <a:spcAft>
                <a:spcPts val="0"/>
              </a:spcAft>
              <a:buClr>
                <a:schemeClr val="dk2"/>
              </a:buClr>
              <a:buSzPts val="900"/>
              <a:buFont typeface="Lato"/>
              <a:buChar char="■"/>
              <a:defRPr sz="900" b="0" i="0" u="none" strike="noStrike" cap="none">
                <a:solidFill>
                  <a:schemeClr val="dk2"/>
                </a:solidFill>
                <a:latin typeface="Lato"/>
                <a:ea typeface="Lato"/>
                <a:cs typeface="Lato"/>
                <a:sym typeface="Lato"/>
              </a:defRPr>
            </a:lvl6pPr>
            <a:lvl7pPr marL="3200400" marR="0" lvl="6" indent="-285750" algn="l" rtl="0">
              <a:lnSpc>
                <a:spcPct val="115000"/>
              </a:lnSpc>
              <a:spcBef>
                <a:spcPts val="1000"/>
              </a:spcBef>
              <a:spcAft>
                <a:spcPts val="0"/>
              </a:spcAft>
              <a:buClr>
                <a:schemeClr val="dk2"/>
              </a:buClr>
              <a:buSzPts val="900"/>
              <a:buFont typeface="Lato"/>
              <a:buChar char="●"/>
              <a:defRPr sz="900" b="0" i="0" u="none" strike="noStrike" cap="none">
                <a:solidFill>
                  <a:schemeClr val="dk2"/>
                </a:solidFill>
                <a:latin typeface="Lato"/>
                <a:ea typeface="Lato"/>
                <a:cs typeface="Lato"/>
                <a:sym typeface="Lato"/>
              </a:defRPr>
            </a:lvl7pPr>
            <a:lvl8pPr marL="3657600" marR="0" lvl="7" indent="-285750" algn="l" rtl="0">
              <a:lnSpc>
                <a:spcPct val="115000"/>
              </a:lnSpc>
              <a:spcBef>
                <a:spcPts val="1000"/>
              </a:spcBef>
              <a:spcAft>
                <a:spcPts val="0"/>
              </a:spcAft>
              <a:buClr>
                <a:schemeClr val="dk2"/>
              </a:buClr>
              <a:buSzPts val="900"/>
              <a:buFont typeface="Lato"/>
              <a:buChar char="○"/>
              <a:defRPr sz="900" b="0" i="0" u="none" strike="noStrike" cap="none">
                <a:solidFill>
                  <a:schemeClr val="dk2"/>
                </a:solidFill>
                <a:latin typeface="Lato"/>
                <a:ea typeface="Lato"/>
                <a:cs typeface="Lato"/>
                <a:sym typeface="Lato"/>
              </a:defRPr>
            </a:lvl8pPr>
            <a:lvl9pPr marL="4114800" marR="0" lvl="8" indent="-285750" algn="l" rtl="0">
              <a:lnSpc>
                <a:spcPct val="115000"/>
              </a:lnSpc>
              <a:spcBef>
                <a:spcPts val="1000"/>
              </a:spcBef>
              <a:spcAft>
                <a:spcPts val="1000"/>
              </a:spcAft>
              <a:buClr>
                <a:schemeClr val="dk2"/>
              </a:buClr>
              <a:buSzPts val="900"/>
              <a:buFont typeface="Lato"/>
              <a:buChar char="■"/>
              <a:defRPr sz="900" b="0" i="0" u="none" strike="noStrike" cap="none">
                <a:solidFill>
                  <a:schemeClr val="dk2"/>
                </a:solidFill>
                <a:latin typeface="Lato"/>
                <a:ea typeface="Lato"/>
                <a:cs typeface="Lato"/>
                <a:sym typeface="Lato"/>
              </a:defRPr>
            </a:lvl9pPr>
          </a:lstStyle>
          <a:p>
            <a:pPr marL="158750" indent="0">
              <a:buNone/>
            </a:pPr>
            <a:r>
              <a:rPr lang="en-US" dirty="0">
                <a:solidFill>
                  <a:srgbClr val="000000"/>
                </a:solidFill>
              </a:rPr>
              <a:t>Register online: www.sat.collegeboard.org</a:t>
            </a:r>
          </a:p>
          <a:p>
            <a:pPr marL="158750" indent="0">
              <a:buNone/>
            </a:pPr>
            <a:r>
              <a:rPr lang="en-US" dirty="0">
                <a:solidFill>
                  <a:srgbClr val="000000"/>
                </a:solidFill>
              </a:rPr>
              <a:t>SAT customer service: 866-630-9305</a:t>
            </a:r>
          </a:p>
        </p:txBody>
      </p:sp>
      <p:graphicFrame>
        <p:nvGraphicFramePr>
          <p:cNvPr id="6" name="Table 5"/>
          <p:cNvGraphicFramePr>
            <a:graphicFrameLocks noGrp="1"/>
          </p:cNvGraphicFramePr>
          <p:nvPr>
            <p:extLst>
              <p:ext uri="{D42A27DB-BD31-4B8C-83A1-F6EECF244321}">
                <p14:modId xmlns:p14="http://schemas.microsoft.com/office/powerpoint/2010/main" val="3756611814"/>
              </p:ext>
            </p:extLst>
          </p:nvPr>
        </p:nvGraphicFramePr>
        <p:xfrm>
          <a:off x="905790" y="1432325"/>
          <a:ext cx="4580609" cy="1318433"/>
        </p:xfrm>
        <a:graphic>
          <a:graphicData uri="http://schemas.openxmlformats.org/drawingml/2006/table">
            <a:tbl>
              <a:tblPr firstRow="1" firstCol="1" lastRow="1" lastCol="1" bandRow="1" bandCol="1">
                <a:tableStyleId>{89F343D4-AE84-4882-A584-962F97B0D874}</a:tableStyleId>
              </a:tblPr>
              <a:tblGrid>
                <a:gridCol w="1184340"/>
                <a:gridCol w="1436883"/>
                <a:gridCol w="979693"/>
                <a:gridCol w="979693"/>
              </a:tblGrid>
              <a:tr h="414202">
                <a:tc rowSpan="2">
                  <a:txBody>
                    <a:bodyPr/>
                    <a:lstStyle/>
                    <a:p>
                      <a:pPr marL="0" marR="0">
                        <a:spcBef>
                          <a:spcPts val="0"/>
                        </a:spcBef>
                        <a:spcAft>
                          <a:spcPts val="0"/>
                        </a:spcAft>
                      </a:pPr>
                      <a:r>
                        <a:rPr lang="en-US" sz="1100" dirty="0">
                          <a:solidFill>
                            <a:schemeClr val="bg1"/>
                          </a:solidFill>
                          <a:effectLst/>
                        </a:rPr>
                        <a:t>Test Date</a:t>
                      </a:r>
                      <a:endParaRPr lang="en-US" sz="900" dirty="0">
                        <a:solidFill>
                          <a:schemeClr val="bg1"/>
                        </a:solidFill>
                        <a:effectLst/>
                        <a:latin typeface="Times New Roman" panose="02020603050405020304" pitchFamily="18" charset="0"/>
                        <a:ea typeface="Times New Roman" panose="02020603050405020304" pitchFamily="18" charset="0"/>
                      </a:endParaRPr>
                    </a:p>
                  </a:txBody>
                  <a:tcPr marL="48603" marR="48603" marT="0" marB="0">
                    <a:solidFill>
                      <a:srgbClr val="000000"/>
                    </a:solidFill>
                  </a:tcPr>
                </a:tc>
                <a:tc rowSpan="2">
                  <a:txBody>
                    <a:bodyPr/>
                    <a:lstStyle/>
                    <a:p>
                      <a:pPr marL="0" marR="0">
                        <a:spcBef>
                          <a:spcPts val="0"/>
                        </a:spcBef>
                        <a:spcAft>
                          <a:spcPts val="0"/>
                        </a:spcAft>
                      </a:pPr>
                      <a:r>
                        <a:rPr lang="en-US" sz="1100" dirty="0">
                          <a:solidFill>
                            <a:schemeClr val="bg1"/>
                          </a:solidFill>
                          <a:effectLst/>
                        </a:rPr>
                        <a:t>Registration Deadline</a:t>
                      </a:r>
                      <a:endParaRPr lang="en-US" sz="900" dirty="0">
                        <a:solidFill>
                          <a:schemeClr val="bg1"/>
                        </a:solidFill>
                        <a:effectLst/>
                        <a:latin typeface="Times New Roman" panose="02020603050405020304" pitchFamily="18" charset="0"/>
                        <a:ea typeface="Times New Roman" panose="02020603050405020304" pitchFamily="18" charset="0"/>
                      </a:endParaRPr>
                    </a:p>
                  </a:txBody>
                  <a:tcPr marL="48603" marR="48603" marT="0" marB="0">
                    <a:solidFill>
                      <a:srgbClr val="000000"/>
                    </a:solidFill>
                  </a:tcPr>
                </a:tc>
                <a:tc gridSpan="2">
                  <a:txBody>
                    <a:bodyPr/>
                    <a:lstStyle/>
                    <a:p>
                      <a:pPr marL="0" marR="0">
                        <a:spcBef>
                          <a:spcPts val="0"/>
                        </a:spcBef>
                        <a:spcAft>
                          <a:spcPts val="0"/>
                        </a:spcAft>
                      </a:pPr>
                      <a:r>
                        <a:rPr lang="en-US" sz="1100" dirty="0">
                          <a:solidFill>
                            <a:schemeClr val="bg1"/>
                          </a:solidFill>
                          <a:effectLst/>
                        </a:rPr>
                        <a:t>Late Registration Deadline </a:t>
                      </a:r>
                      <a:r>
                        <a:rPr lang="en-US" sz="900" dirty="0">
                          <a:solidFill>
                            <a:schemeClr val="bg1"/>
                          </a:solidFill>
                          <a:effectLst/>
                        </a:rPr>
                        <a:t>(extra fee applies)</a:t>
                      </a:r>
                      <a:endParaRPr lang="en-US" sz="900" dirty="0">
                        <a:solidFill>
                          <a:schemeClr val="bg1"/>
                        </a:solidFill>
                        <a:effectLst/>
                        <a:latin typeface="Times New Roman" panose="02020603050405020304" pitchFamily="18" charset="0"/>
                        <a:ea typeface="Times New Roman" panose="02020603050405020304" pitchFamily="18" charset="0"/>
                      </a:endParaRPr>
                    </a:p>
                  </a:txBody>
                  <a:tcPr marL="48603" marR="48603" marT="0" marB="0">
                    <a:solidFill>
                      <a:srgbClr val="000000"/>
                    </a:solidFill>
                  </a:tcPr>
                </a:tc>
                <a:tc hMerge="1">
                  <a:txBody>
                    <a:bodyPr/>
                    <a:lstStyle/>
                    <a:p>
                      <a:endParaRPr lang="en-US"/>
                    </a:p>
                  </a:txBody>
                  <a:tcPr/>
                </a:tc>
              </a:tr>
              <a:tr h="173663">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800" dirty="0">
                          <a:solidFill>
                            <a:schemeClr val="bg1"/>
                          </a:solidFill>
                          <a:effectLst/>
                        </a:rPr>
                        <a:t>Mail</a:t>
                      </a:r>
                      <a:endParaRPr lang="en-US" sz="900" dirty="0">
                        <a:solidFill>
                          <a:schemeClr val="bg1"/>
                        </a:solidFill>
                        <a:effectLst/>
                        <a:latin typeface="Times New Roman" panose="02020603050405020304" pitchFamily="18" charset="0"/>
                        <a:ea typeface="Times New Roman" panose="02020603050405020304" pitchFamily="18" charset="0"/>
                      </a:endParaRPr>
                    </a:p>
                  </a:txBody>
                  <a:tcPr marL="48603" marR="48603" marT="0" marB="0">
                    <a:solidFill>
                      <a:srgbClr val="000000"/>
                    </a:solidFill>
                  </a:tcPr>
                </a:tc>
                <a:tc>
                  <a:txBody>
                    <a:bodyPr/>
                    <a:lstStyle/>
                    <a:p>
                      <a:pPr marL="0" marR="0">
                        <a:spcBef>
                          <a:spcPts val="0"/>
                        </a:spcBef>
                        <a:spcAft>
                          <a:spcPts val="0"/>
                        </a:spcAft>
                      </a:pPr>
                      <a:r>
                        <a:rPr lang="en-US" sz="800" dirty="0">
                          <a:solidFill>
                            <a:schemeClr val="bg1"/>
                          </a:solidFill>
                          <a:effectLst/>
                        </a:rPr>
                        <a:t>Phone/Online</a:t>
                      </a:r>
                      <a:endParaRPr lang="en-US" sz="900" dirty="0">
                        <a:solidFill>
                          <a:schemeClr val="bg1"/>
                        </a:solidFill>
                        <a:effectLst/>
                        <a:latin typeface="Times New Roman" panose="02020603050405020304" pitchFamily="18" charset="0"/>
                        <a:ea typeface="Times New Roman" panose="02020603050405020304" pitchFamily="18" charset="0"/>
                      </a:endParaRPr>
                    </a:p>
                  </a:txBody>
                  <a:tcPr marL="48603" marR="48603" marT="0" marB="0">
                    <a:solidFill>
                      <a:srgbClr val="000000"/>
                    </a:solidFill>
                  </a:tcPr>
                </a:tc>
              </a:tr>
              <a:tr h="182642">
                <a:tc>
                  <a:txBody>
                    <a:bodyPr/>
                    <a:lstStyle/>
                    <a:p>
                      <a:pPr marL="0" marR="0">
                        <a:spcBef>
                          <a:spcPts val="0"/>
                        </a:spcBef>
                        <a:spcAft>
                          <a:spcPts val="0"/>
                        </a:spcAft>
                      </a:pPr>
                      <a:r>
                        <a:rPr lang="en-US" sz="1000" dirty="0">
                          <a:effectLst/>
                        </a:rPr>
                        <a:t>*August 24</a:t>
                      </a:r>
                      <a:endParaRPr lang="en-US" sz="900" dirty="0">
                        <a:effectLst/>
                        <a:latin typeface="Times New Roman" panose="02020603050405020304" pitchFamily="18" charset="0"/>
                        <a:ea typeface="Times New Roman" panose="02020603050405020304" pitchFamily="18" charset="0"/>
                      </a:endParaRPr>
                    </a:p>
                  </a:txBody>
                  <a:tcPr marL="48603" marR="48603" marT="0" marB="0">
                    <a:solidFill>
                      <a:srgbClr val="FFFF00"/>
                    </a:solidFill>
                  </a:tcPr>
                </a:tc>
                <a:tc>
                  <a:txBody>
                    <a:bodyPr/>
                    <a:lstStyle/>
                    <a:p>
                      <a:pPr marL="0" marR="0">
                        <a:spcBef>
                          <a:spcPts val="0"/>
                        </a:spcBef>
                        <a:spcAft>
                          <a:spcPts val="0"/>
                        </a:spcAft>
                      </a:pPr>
                      <a:r>
                        <a:rPr lang="en-US" sz="1000" dirty="0">
                          <a:effectLst/>
                        </a:rPr>
                        <a:t>July 26</a:t>
                      </a:r>
                      <a:endParaRPr lang="en-US" sz="900" dirty="0">
                        <a:effectLst/>
                        <a:latin typeface="Times New Roman" panose="02020603050405020304" pitchFamily="18" charset="0"/>
                        <a:ea typeface="Times New Roman" panose="02020603050405020304" pitchFamily="18" charset="0"/>
                      </a:endParaRPr>
                    </a:p>
                  </a:txBody>
                  <a:tcPr marL="48603" marR="48603" marT="0" marB="0"/>
                </a:tc>
                <a:tc>
                  <a:txBody>
                    <a:bodyPr/>
                    <a:lstStyle/>
                    <a:p>
                      <a:pPr marL="0" marR="0">
                        <a:spcBef>
                          <a:spcPts val="0"/>
                        </a:spcBef>
                        <a:spcAft>
                          <a:spcPts val="0"/>
                        </a:spcAft>
                      </a:pPr>
                      <a:r>
                        <a:rPr lang="en-US" sz="1000" dirty="0">
                          <a:effectLst/>
                        </a:rPr>
                        <a:t>August 6</a:t>
                      </a:r>
                      <a:endParaRPr lang="en-US" sz="900" dirty="0">
                        <a:effectLst/>
                        <a:latin typeface="Times New Roman" panose="02020603050405020304" pitchFamily="18" charset="0"/>
                        <a:ea typeface="Times New Roman" panose="02020603050405020304" pitchFamily="18" charset="0"/>
                      </a:endParaRPr>
                    </a:p>
                  </a:txBody>
                  <a:tcPr marL="48603" marR="48603" marT="0" marB="0"/>
                </a:tc>
                <a:tc>
                  <a:txBody>
                    <a:bodyPr/>
                    <a:lstStyle/>
                    <a:p>
                      <a:pPr marL="0" marR="0">
                        <a:spcBef>
                          <a:spcPts val="0"/>
                        </a:spcBef>
                        <a:spcAft>
                          <a:spcPts val="0"/>
                        </a:spcAft>
                      </a:pPr>
                      <a:r>
                        <a:rPr lang="en-US" sz="1000" dirty="0">
                          <a:effectLst/>
                        </a:rPr>
                        <a:t>August 13</a:t>
                      </a:r>
                      <a:endParaRPr lang="en-US" sz="900" dirty="0">
                        <a:effectLst/>
                        <a:latin typeface="Times New Roman" panose="02020603050405020304" pitchFamily="18" charset="0"/>
                        <a:ea typeface="Times New Roman" panose="02020603050405020304" pitchFamily="18" charset="0"/>
                      </a:endParaRPr>
                    </a:p>
                  </a:txBody>
                  <a:tcPr marL="48603" marR="48603" marT="0" marB="0"/>
                </a:tc>
              </a:tr>
              <a:tr h="182642">
                <a:tc>
                  <a:txBody>
                    <a:bodyPr/>
                    <a:lstStyle/>
                    <a:p>
                      <a:pPr marL="0" marR="0">
                        <a:spcBef>
                          <a:spcPts val="0"/>
                        </a:spcBef>
                        <a:spcAft>
                          <a:spcPts val="0"/>
                        </a:spcAft>
                      </a:pPr>
                      <a:r>
                        <a:rPr lang="en-US" sz="1000" dirty="0">
                          <a:effectLst/>
                        </a:rPr>
                        <a:t>October 5</a:t>
                      </a:r>
                      <a:endParaRPr lang="en-US" sz="900" dirty="0">
                        <a:effectLst/>
                        <a:latin typeface="Times New Roman" panose="02020603050405020304" pitchFamily="18" charset="0"/>
                        <a:ea typeface="Times New Roman" panose="02020603050405020304" pitchFamily="18" charset="0"/>
                      </a:endParaRPr>
                    </a:p>
                  </a:txBody>
                  <a:tcPr marL="48603" marR="48603" marT="0" marB="0"/>
                </a:tc>
                <a:tc>
                  <a:txBody>
                    <a:bodyPr/>
                    <a:lstStyle/>
                    <a:p>
                      <a:pPr marL="0" marR="0">
                        <a:spcBef>
                          <a:spcPts val="0"/>
                        </a:spcBef>
                        <a:spcAft>
                          <a:spcPts val="0"/>
                        </a:spcAft>
                      </a:pPr>
                      <a:r>
                        <a:rPr lang="en-US" sz="1000" dirty="0">
                          <a:effectLst/>
                        </a:rPr>
                        <a:t>September 6</a:t>
                      </a:r>
                      <a:endParaRPr lang="en-US" sz="900" dirty="0">
                        <a:effectLst/>
                        <a:latin typeface="Times New Roman" panose="02020603050405020304" pitchFamily="18" charset="0"/>
                        <a:ea typeface="Times New Roman" panose="02020603050405020304" pitchFamily="18" charset="0"/>
                      </a:endParaRPr>
                    </a:p>
                  </a:txBody>
                  <a:tcPr marL="48603" marR="48603" marT="0" marB="0"/>
                </a:tc>
                <a:tc>
                  <a:txBody>
                    <a:bodyPr/>
                    <a:lstStyle/>
                    <a:p>
                      <a:pPr marL="0" marR="0">
                        <a:spcBef>
                          <a:spcPts val="0"/>
                        </a:spcBef>
                        <a:spcAft>
                          <a:spcPts val="0"/>
                        </a:spcAft>
                      </a:pPr>
                      <a:r>
                        <a:rPr lang="en-US" sz="1000" dirty="0">
                          <a:effectLst/>
                        </a:rPr>
                        <a:t>September 17</a:t>
                      </a:r>
                      <a:endParaRPr lang="en-US" sz="900" dirty="0">
                        <a:effectLst/>
                        <a:latin typeface="Times New Roman" panose="02020603050405020304" pitchFamily="18" charset="0"/>
                        <a:ea typeface="Times New Roman" panose="02020603050405020304" pitchFamily="18" charset="0"/>
                      </a:endParaRPr>
                    </a:p>
                  </a:txBody>
                  <a:tcPr marL="48603" marR="48603" marT="0" marB="0"/>
                </a:tc>
                <a:tc>
                  <a:txBody>
                    <a:bodyPr/>
                    <a:lstStyle/>
                    <a:p>
                      <a:pPr marL="0" marR="0">
                        <a:spcBef>
                          <a:spcPts val="0"/>
                        </a:spcBef>
                        <a:spcAft>
                          <a:spcPts val="0"/>
                        </a:spcAft>
                      </a:pPr>
                      <a:r>
                        <a:rPr lang="en-US" sz="1000" dirty="0">
                          <a:effectLst/>
                        </a:rPr>
                        <a:t>September 24</a:t>
                      </a:r>
                      <a:endParaRPr lang="en-US" sz="900" dirty="0">
                        <a:effectLst/>
                        <a:latin typeface="Times New Roman" panose="02020603050405020304" pitchFamily="18" charset="0"/>
                        <a:ea typeface="Times New Roman" panose="02020603050405020304" pitchFamily="18" charset="0"/>
                      </a:endParaRPr>
                    </a:p>
                  </a:txBody>
                  <a:tcPr marL="48603" marR="48603" marT="0" marB="0"/>
                </a:tc>
              </a:tr>
              <a:tr h="182642">
                <a:tc>
                  <a:txBody>
                    <a:bodyPr/>
                    <a:lstStyle/>
                    <a:p>
                      <a:pPr marL="0" marR="0">
                        <a:spcBef>
                          <a:spcPts val="0"/>
                        </a:spcBef>
                        <a:spcAft>
                          <a:spcPts val="0"/>
                        </a:spcAft>
                      </a:pPr>
                      <a:r>
                        <a:rPr lang="en-US" sz="1000" dirty="0">
                          <a:effectLst/>
                        </a:rPr>
                        <a:t>*November 2</a:t>
                      </a:r>
                      <a:endParaRPr lang="en-US" sz="900" dirty="0">
                        <a:effectLst/>
                        <a:latin typeface="Times New Roman" panose="02020603050405020304" pitchFamily="18" charset="0"/>
                        <a:ea typeface="Times New Roman" panose="02020603050405020304" pitchFamily="18" charset="0"/>
                      </a:endParaRPr>
                    </a:p>
                  </a:txBody>
                  <a:tcPr marL="48603" marR="48603" marT="0" marB="0">
                    <a:solidFill>
                      <a:srgbClr val="FFFF00"/>
                    </a:solidFill>
                  </a:tcPr>
                </a:tc>
                <a:tc>
                  <a:txBody>
                    <a:bodyPr/>
                    <a:lstStyle/>
                    <a:p>
                      <a:pPr marL="0" marR="0">
                        <a:spcBef>
                          <a:spcPts val="0"/>
                        </a:spcBef>
                        <a:spcAft>
                          <a:spcPts val="0"/>
                        </a:spcAft>
                      </a:pPr>
                      <a:r>
                        <a:rPr lang="en-US" sz="1000" dirty="0">
                          <a:effectLst/>
                        </a:rPr>
                        <a:t>October 3</a:t>
                      </a:r>
                      <a:endParaRPr lang="en-US" sz="900" dirty="0">
                        <a:effectLst/>
                        <a:latin typeface="Times New Roman" panose="02020603050405020304" pitchFamily="18" charset="0"/>
                        <a:ea typeface="Times New Roman" panose="02020603050405020304" pitchFamily="18" charset="0"/>
                      </a:endParaRPr>
                    </a:p>
                  </a:txBody>
                  <a:tcPr marL="48603" marR="48603" marT="0" marB="0"/>
                </a:tc>
                <a:tc>
                  <a:txBody>
                    <a:bodyPr/>
                    <a:lstStyle/>
                    <a:p>
                      <a:pPr marL="0" marR="0">
                        <a:spcBef>
                          <a:spcPts val="0"/>
                        </a:spcBef>
                        <a:spcAft>
                          <a:spcPts val="0"/>
                        </a:spcAft>
                      </a:pPr>
                      <a:r>
                        <a:rPr lang="en-US" sz="1000" dirty="0">
                          <a:effectLst/>
                        </a:rPr>
                        <a:t>October 15</a:t>
                      </a:r>
                      <a:endParaRPr lang="en-US" sz="900" dirty="0">
                        <a:effectLst/>
                        <a:latin typeface="Times New Roman" panose="02020603050405020304" pitchFamily="18" charset="0"/>
                        <a:ea typeface="Times New Roman" panose="02020603050405020304" pitchFamily="18" charset="0"/>
                      </a:endParaRPr>
                    </a:p>
                  </a:txBody>
                  <a:tcPr marL="48603" marR="48603" marT="0" marB="0"/>
                </a:tc>
                <a:tc>
                  <a:txBody>
                    <a:bodyPr/>
                    <a:lstStyle/>
                    <a:p>
                      <a:pPr marL="0" marR="0">
                        <a:spcBef>
                          <a:spcPts val="0"/>
                        </a:spcBef>
                        <a:spcAft>
                          <a:spcPts val="0"/>
                        </a:spcAft>
                      </a:pPr>
                      <a:r>
                        <a:rPr lang="en-US" sz="1000" dirty="0">
                          <a:effectLst/>
                        </a:rPr>
                        <a:t>October 22</a:t>
                      </a:r>
                      <a:endParaRPr lang="en-US" sz="900" dirty="0">
                        <a:effectLst/>
                        <a:latin typeface="Times New Roman" panose="02020603050405020304" pitchFamily="18" charset="0"/>
                        <a:ea typeface="Times New Roman" panose="02020603050405020304" pitchFamily="18" charset="0"/>
                      </a:endParaRPr>
                    </a:p>
                  </a:txBody>
                  <a:tcPr marL="48603" marR="48603" marT="0" marB="0"/>
                </a:tc>
              </a:tr>
              <a:tr h="182642">
                <a:tc>
                  <a:txBody>
                    <a:bodyPr/>
                    <a:lstStyle/>
                    <a:p>
                      <a:pPr marL="0" marR="0">
                        <a:spcBef>
                          <a:spcPts val="0"/>
                        </a:spcBef>
                        <a:spcAft>
                          <a:spcPts val="0"/>
                        </a:spcAft>
                      </a:pPr>
                      <a:r>
                        <a:rPr lang="en-US" sz="1000" dirty="0">
                          <a:effectLst/>
                        </a:rPr>
                        <a:t>December 7</a:t>
                      </a:r>
                      <a:endParaRPr lang="en-US" sz="900" dirty="0">
                        <a:effectLst/>
                        <a:latin typeface="Times New Roman" panose="02020603050405020304" pitchFamily="18" charset="0"/>
                        <a:ea typeface="Times New Roman" panose="02020603050405020304" pitchFamily="18" charset="0"/>
                      </a:endParaRPr>
                    </a:p>
                  </a:txBody>
                  <a:tcPr marL="48603" marR="48603" marT="0" marB="0"/>
                </a:tc>
                <a:tc>
                  <a:txBody>
                    <a:bodyPr/>
                    <a:lstStyle/>
                    <a:p>
                      <a:pPr marL="0" marR="0">
                        <a:spcBef>
                          <a:spcPts val="0"/>
                        </a:spcBef>
                        <a:spcAft>
                          <a:spcPts val="0"/>
                        </a:spcAft>
                      </a:pPr>
                      <a:r>
                        <a:rPr lang="en-US" sz="1000" dirty="0">
                          <a:effectLst/>
                        </a:rPr>
                        <a:t>November 8</a:t>
                      </a:r>
                      <a:endParaRPr lang="en-US" sz="900" dirty="0">
                        <a:effectLst/>
                        <a:latin typeface="Times New Roman" panose="02020603050405020304" pitchFamily="18" charset="0"/>
                        <a:ea typeface="Times New Roman" panose="02020603050405020304" pitchFamily="18" charset="0"/>
                      </a:endParaRPr>
                    </a:p>
                  </a:txBody>
                  <a:tcPr marL="48603" marR="48603" marT="0" marB="0"/>
                </a:tc>
                <a:tc>
                  <a:txBody>
                    <a:bodyPr/>
                    <a:lstStyle/>
                    <a:p>
                      <a:pPr marL="0" marR="0">
                        <a:spcBef>
                          <a:spcPts val="0"/>
                        </a:spcBef>
                        <a:spcAft>
                          <a:spcPts val="0"/>
                        </a:spcAft>
                      </a:pPr>
                      <a:r>
                        <a:rPr lang="en-US" sz="1000" dirty="0">
                          <a:effectLst/>
                        </a:rPr>
                        <a:t>November 19</a:t>
                      </a:r>
                      <a:endParaRPr lang="en-US" sz="900" dirty="0">
                        <a:effectLst/>
                        <a:latin typeface="Times New Roman" panose="02020603050405020304" pitchFamily="18" charset="0"/>
                        <a:ea typeface="Times New Roman" panose="02020603050405020304" pitchFamily="18" charset="0"/>
                      </a:endParaRPr>
                    </a:p>
                  </a:txBody>
                  <a:tcPr marL="48603" marR="48603" marT="0" marB="0"/>
                </a:tc>
                <a:tc>
                  <a:txBody>
                    <a:bodyPr/>
                    <a:lstStyle/>
                    <a:p>
                      <a:pPr marL="0" marR="0">
                        <a:spcBef>
                          <a:spcPts val="0"/>
                        </a:spcBef>
                        <a:spcAft>
                          <a:spcPts val="0"/>
                        </a:spcAft>
                      </a:pPr>
                      <a:r>
                        <a:rPr lang="en-US" sz="1000" dirty="0">
                          <a:effectLst/>
                        </a:rPr>
                        <a:t>November 26</a:t>
                      </a:r>
                      <a:endParaRPr lang="en-US" sz="900" dirty="0">
                        <a:effectLst/>
                        <a:latin typeface="Times New Roman" panose="02020603050405020304" pitchFamily="18" charset="0"/>
                        <a:ea typeface="Times New Roman" panose="02020603050405020304" pitchFamily="18" charset="0"/>
                      </a:endParaRPr>
                    </a:p>
                  </a:txBody>
                  <a:tcPr marL="48603" marR="48603" marT="0" marB="0"/>
                </a:tc>
              </a:tr>
            </a:tbl>
          </a:graphicData>
        </a:graphic>
      </p:graphicFrame>
      <p:sp>
        <p:nvSpPr>
          <p:cNvPr id="7" name="TextBox 6"/>
          <p:cNvSpPr txBox="1"/>
          <p:nvPr/>
        </p:nvSpPr>
        <p:spPr>
          <a:xfrm>
            <a:off x="1803984" y="2899264"/>
            <a:ext cx="2806909" cy="276999"/>
          </a:xfrm>
          <a:prstGeom prst="rect">
            <a:avLst/>
          </a:prstGeom>
          <a:solidFill>
            <a:srgbClr val="FFFF00"/>
          </a:solidFill>
        </p:spPr>
        <p:txBody>
          <a:bodyPr wrap="square" rtlCol="0">
            <a:spAutoFit/>
          </a:bodyPr>
          <a:lstStyle/>
          <a:p>
            <a:r>
              <a:rPr lang="en-US" sz="1200" dirty="0">
                <a:latin typeface="Lato" panose="020B0604020202020204" charset="0"/>
              </a:rPr>
              <a:t>*North Central HS is a test site location</a:t>
            </a:r>
          </a:p>
        </p:txBody>
      </p:sp>
      <p:pic>
        <p:nvPicPr>
          <p:cNvPr id="8" name="Google Shape;74;p14"/>
          <p:cNvPicPr preferRelativeResize="0"/>
          <p:nvPr/>
        </p:nvPicPr>
        <p:blipFill>
          <a:blip r:embed="rId4">
            <a:alphaModFix/>
          </a:blip>
          <a:stretch>
            <a:fillRect/>
          </a:stretch>
        </p:blipFill>
        <p:spPr>
          <a:xfrm>
            <a:off x="62215" y="2976161"/>
            <a:ext cx="843575" cy="1489026"/>
          </a:xfrm>
          <a:prstGeom prst="rect">
            <a:avLst/>
          </a:prstGeom>
          <a:noFill/>
          <a:ln>
            <a:noFill/>
          </a:ln>
        </p:spPr>
      </p:pic>
      <p:sp>
        <p:nvSpPr>
          <p:cNvPr id="9" name="TextBox 8"/>
          <p:cNvSpPr txBox="1"/>
          <p:nvPr/>
        </p:nvSpPr>
        <p:spPr>
          <a:xfrm>
            <a:off x="1322479" y="3742741"/>
            <a:ext cx="4163920" cy="553998"/>
          </a:xfrm>
          <a:prstGeom prst="rect">
            <a:avLst/>
          </a:prstGeom>
          <a:noFill/>
        </p:spPr>
        <p:txBody>
          <a:bodyPr wrap="square" rtlCol="0">
            <a:spAutoFit/>
          </a:bodyPr>
          <a:lstStyle/>
          <a:p>
            <a:r>
              <a:rPr lang="en-US" sz="1000" i="1" dirty="0">
                <a:solidFill>
                  <a:srgbClr val="FF0000"/>
                </a:solidFill>
                <a:latin typeface="Lato" panose="020B0604020202020204" charset="0"/>
              </a:rPr>
              <a:t>Seniors must choose North Central at the time of registering for test(s) to ensure test scores are on the NC transcript.  ACT or SAT scores are not automatically sent to NC.</a:t>
            </a:r>
          </a:p>
        </p:txBody>
      </p:sp>
    </p:spTree>
    <p:extLst>
      <p:ext uri="{BB962C8B-B14F-4D97-AF65-F5344CB8AC3E}">
        <p14:creationId xmlns:p14="http://schemas.microsoft.com/office/powerpoint/2010/main" val="15588835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154" y="185033"/>
            <a:ext cx="5713110" cy="556500"/>
          </a:xfrm>
        </p:spPr>
        <p:txBody>
          <a:bodyPr/>
          <a:lstStyle/>
          <a:p>
            <a:r>
              <a:rPr lang="en-US" sz="2400" dirty="0" smtClean="0">
                <a:solidFill>
                  <a:srgbClr val="000000"/>
                </a:solidFill>
              </a:rPr>
              <a:t>Fall ACT Test Dates</a:t>
            </a:r>
            <a:endParaRPr lang="en-US" sz="2400" dirty="0">
              <a:solidFill>
                <a:srgbClr val="000000"/>
              </a:solidFill>
            </a:endParaRPr>
          </a:p>
        </p:txBody>
      </p:sp>
      <p:sp>
        <p:nvSpPr>
          <p:cNvPr id="3" name="Text Placeholder 2"/>
          <p:cNvSpPr>
            <a:spLocks noGrp="1"/>
          </p:cNvSpPr>
          <p:nvPr>
            <p:ph type="body" idx="1"/>
          </p:nvPr>
        </p:nvSpPr>
        <p:spPr>
          <a:xfrm>
            <a:off x="2433361" y="821032"/>
            <a:ext cx="3053038" cy="524794"/>
          </a:xfrm>
        </p:spPr>
        <p:txBody>
          <a:bodyPr/>
          <a:lstStyle/>
          <a:p>
            <a:pPr marL="158750" indent="0">
              <a:buNone/>
            </a:pPr>
            <a:r>
              <a:rPr lang="en-US" dirty="0" smtClean="0">
                <a:solidFill>
                  <a:srgbClr val="000000"/>
                </a:solidFill>
              </a:rPr>
              <a:t>Register online: www.actstudent.org</a:t>
            </a:r>
          </a:p>
          <a:p>
            <a:pPr marL="158750" indent="0">
              <a:buNone/>
            </a:pPr>
            <a:r>
              <a:rPr lang="en-US" dirty="0" smtClean="0">
                <a:solidFill>
                  <a:srgbClr val="000000"/>
                </a:solidFill>
              </a:rPr>
              <a:t>ACT online registration help: 319-337-1270</a:t>
            </a:r>
            <a:endParaRPr lang="en-US" dirty="0">
              <a:solidFill>
                <a:srgbClr val="000000"/>
              </a:solidFill>
            </a:endParaRPr>
          </a:p>
        </p:txBody>
      </p:sp>
      <p:sp>
        <p:nvSpPr>
          <p:cNvPr id="7" name="TextBox 6"/>
          <p:cNvSpPr txBox="1"/>
          <p:nvPr/>
        </p:nvSpPr>
        <p:spPr>
          <a:xfrm>
            <a:off x="1757915" y="2834815"/>
            <a:ext cx="2806909" cy="276999"/>
          </a:xfrm>
          <a:prstGeom prst="rect">
            <a:avLst/>
          </a:prstGeom>
          <a:solidFill>
            <a:srgbClr val="FFFF00"/>
          </a:solidFill>
        </p:spPr>
        <p:txBody>
          <a:bodyPr wrap="square" rtlCol="0">
            <a:spAutoFit/>
          </a:bodyPr>
          <a:lstStyle/>
          <a:p>
            <a:r>
              <a:rPr lang="en-US" sz="1200" dirty="0">
                <a:latin typeface="Lato" panose="020B0604020202020204" charset="0"/>
              </a:rPr>
              <a:t>*North Central HS is a test site location</a:t>
            </a:r>
          </a:p>
        </p:txBody>
      </p:sp>
      <p:sp>
        <p:nvSpPr>
          <p:cNvPr id="14" name="TextBox 13"/>
          <p:cNvSpPr txBox="1"/>
          <p:nvPr/>
        </p:nvSpPr>
        <p:spPr>
          <a:xfrm>
            <a:off x="1322479" y="3796057"/>
            <a:ext cx="4163920" cy="553998"/>
          </a:xfrm>
          <a:prstGeom prst="rect">
            <a:avLst/>
          </a:prstGeom>
          <a:noFill/>
        </p:spPr>
        <p:txBody>
          <a:bodyPr wrap="square" rtlCol="0">
            <a:spAutoFit/>
          </a:bodyPr>
          <a:lstStyle/>
          <a:p>
            <a:r>
              <a:rPr lang="en-US" sz="1000" i="1" dirty="0">
                <a:solidFill>
                  <a:srgbClr val="FF0000"/>
                </a:solidFill>
                <a:latin typeface="Lato" panose="020B0604020202020204" charset="0"/>
              </a:rPr>
              <a:t>Seniors must choose North Central at the time of registering for test(s) to ensure test scores are on the NC transcript.  ACT or SAT scores are not automatically sent to NC.</a:t>
            </a:r>
          </a:p>
        </p:txBody>
      </p:sp>
      <p:graphicFrame>
        <p:nvGraphicFramePr>
          <p:cNvPr id="10" name="Table 9"/>
          <p:cNvGraphicFramePr>
            <a:graphicFrameLocks noGrp="1"/>
          </p:cNvGraphicFramePr>
          <p:nvPr>
            <p:extLst>
              <p:ext uri="{D42A27DB-BD31-4B8C-83A1-F6EECF244321}">
                <p14:modId xmlns:p14="http://schemas.microsoft.com/office/powerpoint/2010/main" val="1758768685"/>
              </p:ext>
            </p:extLst>
          </p:nvPr>
        </p:nvGraphicFramePr>
        <p:xfrm>
          <a:off x="836342" y="1355505"/>
          <a:ext cx="4650057" cy="1337598"/>
        </p:xfrm>
        <a:graphic>
          <a:graphicData uri="http://schemas.openxmlformats.org/drawingml/2006/table">
            <a:tbl>
              <a:tblPr firstRow="1" firstCol="1" lastRow="1" lastCol="1" bandRow="1" bandCol="1">
                <a:tableStyleId>{89F343D4-AE84-4882-A584-962F97B0D874}</a:tableStyleId>
              </a:tblPr>
              <a:tblGrid>
                <a:gridCol w="1202296"/>
                <a:gridCol w="1697360"/>
                <a:gridCol w="1750401"/>
              </a:tblGrid>
              <a:tr h="602641">
                <a:tc>
                  <a:txBody>
                    <a:bodyPr/>
                    <a:lstStyle/>
                    <a:p>
                      <a:pPr marL="0" marR="0">
                        <a:spcBef>
                          <a:spcPts val="0"/>
                        </a:spcBef>
                        <a:spcAft>
                          <a:spcPts val="0"/>
                        </a:spcAft>
                      </a:pPr>
                      <a:r>
                        <a:rPr lang="en-US" sz="1100" dirty="0">
                          <a:solidFill>
                            <a:schemeClr val="bg1"/>
                          </a:solidFill>
                          <a:effectLst/>
                        </a:rPr>
                        <a:t>Test Date</a:t>
                      </a:r>
                      <a:endParaRPr lang="en-US" sz="900" dirty="0">
                        <a:solidFill>
                          <a:schemeClr val="bg1"/>
                        </a:solidFill>
                        <a:effectLst/>
                        <a:latin typeface="Times New Roman" panose="02020603050405020304" pitchFamily="18" charset="0"/>
                        <a:ea typeface="Times New Roman" panose="02020603050405020304" pitchFamily="18" charset="0"/>
                      </a:endParaRPr>
                    </a:p>
                  </a:txBody>
                  <a:tcPr marL="48603" marR="48603" marT="0" marB="0">
                    <a:solidFill>
                      <a:srgbClr val="000000"/>
                    </a:solidFill>
                  </a:tcPr>
                </a:tc>
                <a:tc>
                  <a:txBody>
                    <a:bodyPr/>
                    <a:lstStyle/>
                    <a:p>
                      <a:pPr marL="0" marR="0">
                        <a:spcBef>
                          <a:spcPts val="0"/>
                        </a:spcBef>
                        <a:spcAft>
                          <a:spcPts val="0"/>
                        </a:spcAft>
                      </a:pPr>
                      <a:r>
                        <a:rPr lang="en-US" sz="1100" dirty="0">
                          <a:solidFill>
                            <a:schemeClr val="bg1"/>
                          </a:solidFill>
                          <a:effectLst/>
                        </a:rPr>
                        <a:t>Registration Deadline</a:t>
                      </a:r>
                      <a:endParaRPr lang="en-US" sz="900" dirty="0">
                        <a:solidFill>
                          <a:schemeClr val="bg1"/>
                        </a:solidFill>
                        <a:effectLst/>
                        <a:latin typeface="Times New Roman" panose="02020603050405020304" pitchFamily="18" charset="0"/>
                        <a:ea typeface="Times New Roman" panose="02020603050405020304" pitchFamily="18" charset="0"/>
                      </a:endParaRPr>
                    </a:p>
                  </a:txBody>
                  <a:tcPr marL="48603" marR="48603" marT="0" marB="0">
                    <a:solidFill>
                      <a:srgbClr val="000000"/>
                    </a:solidFill>
                  </a:tcPr>
                </a:tc>
                <a:tc>
                  <a:txBody>
                    <a:bodyPr/>
                    <a:lstStyle/>
                    <a:p>
                      <a:pPr marL="0" marR="0">
                        <a:spcBef>
                          <a:spcPts val="0"/>
                        </a:spcBef>
                        <a:spcAft>
                          <a:spcPts val="0"/>
                        </a:spcAft>
                      </a:pPr>
                      <a:r>
                        <a:rPr lang="en-US" sz="1100" dirty="0">
                          <a:solidFill>
                            <a:schemeClr val="bg1"/>
                          </a:solidFill>
                          <a:effectLst/>
                        </a:rPr>
                        <a:t>Late Registration Deadline </a:t>
                      </a:r>
                      <a:endParaRPr lang="en-US" sz="900" dirty="0">
                        <a:solidFill>
                          <a:schemeClr val="bg1"/>
                        </a:solidFill>
                        <a:effectLst/>
                      </a:endParaRPr>
                    </a:p>
                    <a:p>
                      <a:pPr marL="0" marR="0">
                        <a:spcBef>
                          <a:spcPts val="0"/>
                        </a:spcBef>
                        <a:spcAft>
                          <a:spcPts val="0"/>
                        </a:spcAft>
                      </a:pPr>
                      <a:r>
                        <a:rPr lang="en-US" sz="900" dirty="0">
                          <a:solidFill>
                            <a:schemeClr val="bg1"/>
                          </a:solidFill>
                          <a:effectLst/>
                        </a:rPr>
                        <a:t>(extra fee applies)</a:t>
                      </a:r>
                      <a:endParaRPr lang="en-US" sz="900" dirty="0">
                        <a:solidFill>
                          <a:schemeClr val="bg1"/>
                        </a:solidFill>
                        <a:effectLst/>
                        <a:latin typeface="Times New Roman" panose="02020603050405020304" pitchFamily="18" charset="0"/>
                        <a:ea typeface="Times New Roman" panose="02020603050405020304" pitchFamily="18" charset="0"/>
                      </a:endParaRPr>
                    </a:p>
                  </a:txBody>
                  <a:tcPr marL="48603" marR="48603" marT="0" marB="0">
                    <a:solidFill>
                      <a:srgbClr val="000000"/>
                    </a:solidFill>
                  </a:tcPr>
                </a:tc>
              </a:tr>
              <a:tr h="348439">
                <a:tc>
                  <a:txBody>
                    <a:bodyPr/>
                    <a:lstStyle/>
                    <a:p>
                      <a:pPr marL="0" marR="0">
                        <a:spcBef>
                          <a:spcPts val="0"/>
                        </a:spcBef>
                        <a:spcAft>
                          <a:spcPts val="0"/>
                        </a:spcAft>
                      </a:pPr>
                      <a:r>
                        <a:rPr lang="en-US" sz="1000" dirty="0">
                          <a:effectLst/>
                        </a:rPr>
                        <a:t>*September 14</a:t>
                      </a:r>
                      <a:endParaRPr lang="en-US" sz="900" dirty="0">
                        <a:effectLst/>
                        <a:latin typeface="Times New Roman" panose="02020603050405020304" pitchFamily="18" charset="0"/>
                        <a:ea typeface="Times New Roman" panose="02020603050405020304" pitchFamily="18" charset="0"/>
                      </a:endParaRPr>
                    </a:p>
                  </a:txBody>
                  <a:tcPr marL="48603" marR="48603" marT="0" marB="0">
                    <a:solidFill>
                      <a:srgbClr val="FFFF00"/>
                    </a:solidFill>
                  </a:tcPr>
                </a:tc>
                <a:tc>
                  <a:txBody>
                    <a:bodyPr/>
                    <a:lstStyle/>
                    <a:p>
                      <a:pPr marL="0" marR="0">
                        <a:spcBef>
                          <a:spcPts val="0"/>
                        </a:spcBef>
                        <a:spcAft>
                          <a:spcPts val="0"/>
                        </a:spcAft>
                      </a:pPr>
                      <a:r>
                        <a:rPr lang="en-US" sz="1000" dirty="0">
                          <a:effectLst/>
                        </a:rPr>
                        <a:t>August 16</a:t>
                      </a:r>
                      <a:endParaRPr lang="en-US" sz="900" dirty="0">
                        <a:effectLst/>
                        <a:latin typeface="Times New Roman" panose="02020603050405020304" pitchFamily="18" charset="0"/>
                        <a:ea typeface="Times New Roman" panose="02020603050405020304" pitchFamily="18" charset="0"/>
                      </a:endParaRPr>
                    </a:p>
                  </a:txBody>
                  <a:tcPr marL="48603" marR="48603" marT="0" marB="0"/>
                </a:tc>
                <a:tc>
                  <a:txBody>
                    <a:bodyPr/>
                    <a:lstStyle/>
                    <a:p>
                      <a:pPr marL="0" marR="0">
                        <a:spcBef>
                          <a:spcPts val="0"/>
                        </a:spcBef>
                        <a:spcAft>
                          <a:spcPts val="0"/>
                        </a:spcAft>
                      </a:pPr>
                      <a:r>
                        <a:rPr lang="en-US" sz="1000" dirty="0">
                          <a:effectLst/>
                        </a:rPr>
                        <a:t>August 30</a:t>
                      </a:r>
                      <a:endParaRPr lang="en-US" sz="900" dirty="0">
                        <a:effectLst/>
                        <a:latin typeface="Times New Roman" panose="02020603050405020304" pitchFamily="18" charset="0"/>
                        <a:ea typeface="Times New Roman" panose="02020603050405020304" pitchFamily="18" charset="0"/>
                      </a:endParaRPr>
                    </a:p>
                  </a:txBody>
                  <a:tcPr marL="48603" marR="48603" marT="0" marB="0"/>
                </a:tc>
              </a:tr>
              <a:tr h="193259">
                <a:tc>
                  <a:txBody>
                    <a:bodyPr/>
                    <a:lstStyle/>
                    <a:p>
                      <a:pPr marL="0" marR="0">
                        <a:spcBef>
                          <a:spcPts val="0"/>
                        </a:spcBef>
                        <a:spcAft>
                          <a:spcPts val="0"/>
                        </a:spcAft>
                      </a:pPr>
                      <a:r>
                        <a:rPr lang="en-US" sz="1000" dirty="0">
                          <a:effectLst/>
                        </a:rPr>
                        <a:t>*October 26</a:t>
                      </a:r>
                      <a:endParaRPr lang="en-US" sz="900" dirty="0">
                        <a:effectLst/>
                        <a:latin typeface="Times New Roman" panose="02020603050405020304" pitchFamily="18" charset="0"/>
                        <a:ea typeface="Times New Roman" panose="02020603050405020304" pitchFamily="18" charset="0"/>
                      </a:endParaRPr>
                    </a:p>
                  </a:txBody>
                  <a:tcPr marL="48603" marR="48603" marT="0" marB="0">
                    <a:solidFill>
                      <a:srgbClr val="FFFF00"/>
                    </a:solidFill>
                  </a:tcPr>
                </a:tc>
                <a:tc>
                  <a:txBody>
                    <a:bodyPr/>
                    <a:lstStyle/>
                    <a:p>
                      <a:pPr marL="0" marR="0">
                        <a:spcBef>
                          <a:spcPts val="0"/>
                        </a:spcBef>
                        <a:spcAft>
                          <a:spcPts val="0"/>
                        </a:spcAft>
                      </a:pPr>
                      <a:r>
                        <a:rPr lang="en-US" sz="1000" dirty="0">
                          <a:effectLst/>
                        </a:rPr>
                        <a:t>September 20</a:t>
                      </a:r>
                      <a:endParaRPr lang="en-US" sz="900" dirty="0">
                        <a:effectLst/>
                        <a:latin typeface="Times New Roman" panose="02020603050405020304" pitchFamily="18" charset="0"/>
                        <a:ea typeface="Times New Roman" panose="02020603050405020304" pitchFamily="18" charset="0"/>
                      </a:endParaRPr>
                    </a:p>
                  </a:txBody>
                  <a:tcPr marL="48603" marR="48603" marT="0" marB="0"/>
                </a:tc>
                <a:tc>
                  <a:txBody>
                    <a:bodyPr/>
                    <a:lstStyle/>
                    <a:p>
                      <a:pPr marL="0" marR="0">
                        <a:spcBef>
                          <a:spcPts val="0"/>
                        </a:spcBef>
                        <a:spcAft>
                          <a:spcPts val="0"/>
                        </a:spcAft>
                      </a:pPr>
                      <a:r>
                        <a:rPr lang="en-US" sz="1000" dirty="0">
                          <a:effectLst/>
                        </a:rPr>
                        <a:t>October 4</a:t>
                      </a:r>
                      <a:endParaRPr lang="en-US" sz="900" dirty="0">
                        <a:effectLst/>
                        <a:latin typeface="Times New Roman" panose="02020603050405020304" pitchFamily="18" charset="0"/>
                        <a:ea typeface="Times New Roman" panose="02020603050405020304" pitchFamily="18" charset="0"/>
                      </a:endParaRPr>
                    </a:p>
                  </a:txBody>
                  <a:tcPr marL="48603" marR="48603" marT="0" marB="0"/>
                </a:tc>
              </a:tr>
              <a:tr h="193259">
                <a:tc>
                  <a:txBody>
                    <a:bodyPr/>
                    <a:lstStyle/>
                    <a:p>
                      <a:pPr marL="0" marR="0">
                        <a:spcBef>
                          <a:spcPts val="0"/>
                        </a:spcBef>
                        <a:spcAft>
                          <a:spcPts val="0"/>
                        </a:spcAft>
                      </a:pPr>
                      <a:r>
                        <a:rPr lang="en-US" sz="1000" dirty="0">
                          <a:effectLst/>
                        </a:rPr>
                        <a:t>December 14</a:t>
                      </a:r>
                      <a:endParaRPr lang="en-US" sz="900" dirty="0">
                        <a:effectLst/>
                        <a:latin typeface="Times New Roman" panose="02020603050405020304" pitchFamily="18" charset="0"/>
                        <a:ea typeface="Times New Roman" panose="02020603050405020304" pitchFamily="18" charset="0"/>
                      </a:endParaRPr>
                    </a:p>
                  </a:txBody>
                  <a:tcPr marL="48603" marR="48603" marT="0" marB="0"/>
                </a:tc>
                <a:tc>
                  <a:txBody>
                    <a:bodyPr/>
                    <a:lstStyle/>
                    <a:p>
                      <a:pPr marL="0" marR="0">
                        <a:spcBef>
                          <a:spcPts val="0"/>
                        </a:spcBef>
                        <a:spcAft>
                          <a:spcPts val="0"/>
                        </a:spcAft>
                      </a:pPr>
                      <a:r>
                        <a:rPr lang="en-US" sz="1000" dirty="0">
                          <a:effectLst/>
                        </a:rPr>
                        <a:t>November 8</a:t>
                      </a:r>
                      <a:endParaRPr lang="en-US" sz="900" dirty="0">
                        <a:effectLst/>
                        <a:latin typeface="Times New Roman" panose="02020603050405020304" pitchFamily="18" charset="0"/>
                        <a:ea typeface="Times New Roman" panose="02020603050405020304" pitchFamily="18" charset="0"/>
                      </a:endParaRPr>
                    </a:p>
                  </a:txBody>
                  <a:tcPr marL="48603" marR="48603" marT="0" marB="0"/>
                </a:tc>
                <a:tc>
                  <a:txBody>
                    <a:bodyPr/>
                    <a:lstStyle/>
                    <a:p>
                      <a:pPr marL="0" marR="0">
                        <a:spcBef>
                          <a:spcPts val="0"/>
                        </a:spcBef>
                        <a:spcAft>
                          <a:spcPts val="0"/>
                        </a:spcAft>
                      </a:pPr>
                      <a:r>
                        <a:rPr lang="en-US" sz="1000" dirty="0">
                          <a:effectLst/>
                        </a:rPr>
                        <a:t>November 22</a:t>
                      </a:r>
                      <a:endParaRPr lang="en-US" sz="900" dirty="0">
                        <a:effectLst/>
                        <a:latin typeface="Times New Roman" panose="02020603050405020304" pitchFamily="18" charset="0"/>
                        <a:ea typeface="Times New Roman" panose="02020603050405020304" pitchFamily="18" charset="0"/>
                      </a:endParaRPr>
                    </a:p>
                  </a:txBody>
                  <a:tcPr marL="48603" marR="48603" marT="0" marB="0"/>
                </a:tc>
              </a:tr>
            </a:tbl>
          </a:graphicData>
        </a:graphic>
      </p:graphicFrame>
      <p:pic>
        <p:nvPicPr>
          <p:cNvPr id="1026" name="Picture 2" descr="Image result for 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6" y="940048"/>
            <a:ext cx="1061026" cy="273745"/>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74;p14"/>
          <p:cNvPicPr preferRelativeResize="0"/>
          <p:nvPr/>
        </p:nvPicPr>
        <p:blipFill>
          <a:blip r:embed="rId4">
            <a:alphaModFix/>
          </a:blip>
          <a:stretch>
            <a:fillRect/>
          </a:stretch>
        </p:blipFill>
        <p:spPr>
          <a:xfrm>
            <a:off x="68044" y="2974704"/>
            <a:ext cx="843575" cy="1489026"/>
          </a:xfrm>
          <a:prstGeom prst="rect">
            <a:avLst/>
          </a:prstGeom>
          <a:noFill/>
          <a:ln>
            <a:noFill/>
          </a:ln>
        </p:spPr>
      </p:pic>
    </p:spTree>
    <p:extLst>
      <p:ext uri="{BB962C8B-B14F-4D97-AF65-F5344CB8AC3E}">
        <p14:creationId xmlns:p14="http://schemas.microsoft.com/office/powerpoint/2010/main" val="775163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26" y="32686"/>
            <a:ext cx="5743338" cy="556500"/>
          </a:xfrm>
        </p:spPr>
        <p:txBody>
          <a:bodyPr/>
          <a:lstStyle/>
          <a:p>
            <a:r>
              <a:rPr lang="en-US" sz="2400" dirty="0" smtClean="0">
                <a:solidFill>
                  <a:srgbClr val="000000"/>
                </a:solidFill>
              </a:rPr>
              <a:t>Online ACT and SAT Resources</a:t>
            </a:r>
            <a:endParaRPr lang="en-US" sz="2400" dirty="0">
              <a:solidFill>
                <a:srgbClr val="000000"/>
              </a:solidFill>
            </a:endParaRPr>
          </a:p>
        </p:txBody>
      </p:sp>
      <p:sp>
        <p:nvSpPr>
          <p:cNvPr id="3" name="Text Placeholder 2"/>
          <p:cNvSpPr>
            <a:spLocks noGrp="1"/>
          </p:cNvSpPr>
          <p:nvPr>
            <p:ph type="body" idx="1"/>
          </p:nvPr>
        </p:nvSpPr>
        <p:spPr>
          <a:xfrm>
            <a:off x="188926" y="437191"/>
            <a:ext cx="4260300" cy="3036900"/>
          </a:xfrm>
        </p:spPr>
        <p:txBody>
          <a:bodyPr/>
          <a:lstStyle/>
          <a:p>
            <a:pPr>
              <a:buClr>
                <a:srgbClr val="000000"/>
              </a:buClr>
            </a:pPr>
            <a:r>
              <a:rPr lang="en-US" sz="1400" dirty="0">
                <a:solidFill>
                  <a:srgbClr val="000000"/>
                </a:solidFill>
              </a:rPr>
              <a:t>ACT: </a:t>
            </a:r>
            <a:r>
              <a:rPr lang="en-US" sz="1400" dirty="0">
                <a:solidFill>
                  <a:srgbClr val="000000"/>
                </a:solidFill>
                <a:hlinkClick r:id="rId3"/>
              </a:rPr>
              <a:t>https://academy.act.org/</a:t>
            </a:r>
            <a:endParaRPr lang="en-US" sz="1400" dirty="0">
              <a:solidFill>
                <a:srgbClr val="000000"/>
              </a:solidFill>
            </a:endParaRPr>
          </a:p>
          <a:p>
            <a:pPr>
              <a:buClr>
                <a:srgbClr val="000000"/>
              </a:buClr>
            </a:pPr>
            <a:r>
              <a:rPr lang="en-US" sz="1400" dirty="0">
                <a:solidFill>
                  <a:srgbClr val="000000"/>
                </a:solidFill>
              </a:rPr>
              <a:t>SAT: </a:t>
            </a:r>
            <a:r>
              <a:rPr lang="en-US" sz="1400" dirty="0">
                <a:solidFill>
                  <a:srgbClr val="000000"/>
                </a:solidFill>
                <a:hlinkClick r:id="rId4"/>
              </a:rPr>
              <a:t>https://www.khanacademy.org/</a:t>
            </a:r>
            <a:r>
              <a:rPr lang="en-US" sz="1400" dirty="0">
                <a:solidFill>
                  <a:srgbClr val="000000"/>
                </a:solidFill>
              </a:rPr>
              <a:t> </a:t>
            </a:r>
          </a:p>
          <a:p>
            <a:pPr>
              <a:buClr>
                <a:srgbClr val="000000"/>
              </a:buClr>
            </a:pPr>
            <a:r>
              <a:rPr lang="en-US" sz="1400" dirty="0">
                <a:solidFill>
                  <a:srgbClr val="000000"/>
                </a:solidFill>
              </a:rPr>
              <a:t>Princeton Review: </a:t>
            </a:r>
            <a:r>
              <a:rPr lang="en-US" sz="1400" dirty="0">
                <a:hlinkClick r:id="rId5"/>
              </a:rPr>
              <a:t>https://www.princetonreview.com/offer/free-practice-tests</a:t>
            </a:r>
            <a:endParaRPr lang="en-US" sz="1400" dirty="0">
              <a:solidFill>
                <a:srgbClr val="000000"/>
              </a:solidFill>
            </a:endParaRPr>
          </a:p>
          <a:p>
            <a:endParaRPr lang="en-US" sz="1400" dirty="0">
              <a:solidFill>
                <a:srgbClr val="000000"/>
              </a:solidFill>
            </a:endParaRPr>
          </a:p>
        </p:txBody>
      </p:sp>
      <p:pic>
        <p:nvPicPr>
          <p:cNvPr id="4" name="Google Shape;74;p14"/>
          <p:cNvPicPr preferRelativeResize="0"/>
          <p:nvPr/>
        </p:nvPicPr>
        <p:blipFill>
          <a:blip r:embed="rId6">
            <a:alphaModFix/>
          </a:blip>
          <a:stretch>
            <a:fillRect/>
          </a:stretch>
        </p:blipFill>
        <p:spPr>
          <a:xfrm>
            <a:off x="54050" y="2981290"/>
            <a:ext cx="843575" cy="1489026"/>
          </a:xfrm>
          <a:prstGeom prst="rect">
            <a:avLst/>
          </a:prstGeom>
          <a:noFill/>
          <a:ln>
            <a:noFill/>
          </a:ln>
        </p:spPr>
      </p:pic>
      <p:pic>
        <p:nvPicPr>
          <p:cNvPr id="5" name="Picture 4"/>
          <p:cNvPicPr>
            <a:picLocks noChangeAspect="1"/>
          </p:cNvPicPr>
          <p:nvPr/>
        </p:nvPicPr>
        <p:blipFill>
          <a:blip r:embed="rId7"/>
          <a:stretch>
            <a:fillRect/>
          </a:stretch>
        </p:blipFill>
        <p:spPr>
          <a:xfrm>
            <a:off x="2506905" y="1555604"/>
            <a:ext cx="3170008" cy="2794221"/>
          </a:xfrm>
          <a:prstGeom prst="rect">
            <a:avLst/>
          </a:prstGeom>
          <a:ln w="28575">
            <a:solidFill>
              <a:srgbClr val="000000"/>
            </a:solidFill>
          </a:ln>
        </p:spPr>
      </p:pic>
    </p:spTree>
    <p:extLst>
      <p:ext uri="{BB962C8B-B14F-4D97-AF65-F5344CB8AC3E}">
        <p14:creationId xmlns:p14="http://schemas.microsoft.com/office/powerpoint/2010/main" val="3548990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25" y="233655"/>
            <a:ext cx="5735781" cy="556500"/>
          </a:xfrm>
        </p:spPr>
        <p:txBody>
          <a:bodyPr/>
          <a:lstStyle/>
          <a:p>
            <a:r>
              <a:rPr lang="en-US" dirty="0" smtClean="0">
                <a:solidFill>
                  <a:srgbClr val="000000"/>
                </a:solidFill>
              </a:rPr>
              <a:t>NCAA Eligibility Center</a:t>
            </a:r>
            <a:endParaRPr lang="en-US" dirty="0">
              <a:solidFill>
                <a:srgbClr val="000000"/>
              </a:solidFill>
            </a:endParaRPr>
          </a:p>
        </p:txBody>
      </p:sp>
      <p:sp>
        <p:nvSpPr>
          <p:cNvPr id="3" name="Text Placeholder 2"/>
          <p:cNvSpPr>
            <a:spLocks noGrp="1"/>
          </p:cNvSpPr>
          <p:nvPr>
            <p:ph type="body" idx="1"/>
          </p:nvPr>
        </p:nvSpPr>
        <p:spPr>
          <a:xfrm>
            <a:off x="188925" y="684357"/>
            <a:ext cx="5554414" cy="3036900"/>
          </a:xfrm>
        </p:spPr>
        <p:txBody>
          <a:bodyPr/>
          <a:lstStyle/>
          <a:p>
            <a:pPr marL="158750" indent="0">
              <a:buNone/>
            </a:pPr>
            <a:r>
              <a:rPr lang="en-US" sz="1400" dirty="0">
                <a:solidFill>
                  <a:srgbClr val="000000"/>
                </a:solidFill>
              </a:rPr>
              <a:t>Any student wishing to play NCAA Division I or Division II athletics in college must:</a:t>
            </a:r>
          </a:p>
          <a:p>
            <a:pPr>
              <a:buClr>
                <a:srgbClr val="000000"/>
              </a:buClr>
            </a:pPr>
            <a:r>
              <a:rPr lang="en-US" sz="1400" dirty="0">
                <a:solidFill>
                  <a:srgbClr val="000000"/>
                </a:solidFill>
              </a:rPr>
              <a:t>Register online at </a:t>
            </a:r>
            <a:r>
              <a:rPr lang="en-US" sz="1400" dirty="0">
                <a:solidFill>
                  <a:srgbClr val="000000"/>
                </a:solidFill>
                <a:hlinkClick r:id="rId2"/>
              </a:rPr>
              <a:t>www.ncaaeligibilitycenter.org</a:t>
            </a:r>
            <a:endParaRPr lang="en-US" sz="1400" dirty="0">
              <a:solidFill>
                <a:srgbClr val="000000"/>
              </a:solidFill>
            </a:endParaRPr>
          </a:p>
          <a:p>
            <a:pPr>
              <a:buClr>
                <a:srgbClr val="000000"/>
              </a:buClr>
            </a:pPr>
            <a:r>
              <a:rPr lang="en-US" sz="1400" dirty="0">
                <a:solidFill>
                  <a:srgbClr val="000000"/>
                </a:solidFill>
              </a:rPr>
              <a:t>Request high school transcript through the NCAA Eligibility Center website</a:t>
            </a:r>
          </a:p>
          <a:p>
            <a:pPr>
              <a:buClr>
                <a:srgbClr val="000000"/>
              </a:buClr>
            </a:pPr>
            <a:r>
              <a:rPr lang="en-US" sz="1400" dirty="0">
                <a:solidFill>
                  <a:srgbClr val="000000"/>
                </a:solidFill>
              </a:rPr>
              <a:t>Send SAT/ACT scores to the NCAA through appropriate testing agency websites</a:t>
            </a:r>
          </a:p>
          <a:p>
            <a:pPr>
              <a:buClr>
                <a:srgbClr val="000000"/>
              </a:buClr>
            </a:pPr>
            <a:r>
              <a:rPr lang="en-US" sz="1400" dirty="0">
                <a:solidFill>
                  <a:srgbClr val="000000"/>
                </a:solidFill>
              </a:rPr>
              <a:t>NCAA code is 9999</a:t>
            </a:r>
          </a:p>
          <a:p>
            <a:endParaRPr lang="en-US" dirty="0">
              <a:solidFill>
                <a:srgbClr val="000000"/>
              </a:solidFill>
            </a:endParaRPr>
          </a:p>
          <a:p>
            <a:pPr marL="158750" indent="0">
              <a:buNone/>
            </a:pPr>
            <a:endParaRPr lang="en-US" i="1" dirty="0" smtClean="0">
              <a:solidFill>
                <a:srgbClr val="000000"/>
              </a:solidFill>
            </a:endParaRPr>
          </a:p>
          <a:p>
            <a:pPr marL="158750" indent="0">
              <a:buNone/>
            </a:pPr>
            <a:r>
              <a:rPr lang="en-US" i="1" dirty="0">
                <a:solidFill>
                  <a:srgbClr val="000000"/>
                </a:solidFill>
              </a:rPr>
              <a:t>	</a:t>
            </a:r>
            <a:endParaRPr lang="en-US" i="1" dirty="0" smtClean="0">
              <a:solidFill>
                <a:srgbClr val="000000"/>
              </a:solidFill>
            </a:endParaRPr>
          </a:p>
          <a:p>
            <a:pPr marL="158750" indent="0">
              <a:buNone/>
            </a:pPr>
            <a:r>
              <a:rPr lang="en-US" i="1" dirty="0">
                <a:solidFill>
                  <a:srgbClr val="000000"/>
                </a:solidFill>
              </a:rPr>
              <a:t>	 </a:t>
            </a:r>
            <a:r>
              <a:rPr lang="en-US" i="1" dirty="0" smtClean="0">
                <a:solidFill>
                  <a:srgbClr val="000000"/>
                </a:solidFill>
              </a:rPr>
              <a:t>               </a:t>
            </a:r>
            <a:r>
              <a:rPr lang="en-US" sz="1200" i="1" dirty="0" smtClean="0">
                <a:solidFill>
                  <a:srgbClr val="000000"/>
                </a:solidFill>
              </a:rPr>
              <a:t>*</a:t>
            </a:r>
            <a:r>
              <a:rPr lang="en-US" sz="1400" i="1" dirty="0">
                <a:solidFill>
                  <a:srgbClr val="000000"/>
                </a:solidFill>
              </a:rPr>
              <a:t>NCAA College Recruiting Night at North Central is                               	</a:t>
            </a:r>
            <a:r>
              <a:rPr lang="en-US" sz="1400" i="1" dirty="0" smtClean="0">
                <a:solidFill>
                  <a:srgbClr val="000000"/>
                </a:solidFill>
              </a:rPr>
              <a:t>              Monday</a:t>
            </a:r>
            <a:r>
              <a:rPr lang="en-US" sz="1400" i="1" dirty="0">
                <a:solidFill>
                  <a:srgbClr val="000000"/>
                </a:solidFill>
              </a:rPr>
              <a:t>, August 26, 2019 at 6pm</a:t>
            </a:r>
          </a:p>
        </p:txBody>
      </p:sp>
      <p:pic>
        <p:nvPicPr>
          <p:cNvPr id="4" name="Google Shape;74;p14"/>
          <p:cNvPicPr preferRelativeResize="0"/>
          <p:nvPr/>
        </p:nvPicPr>
        <p:blipFill>
          <a:blip r:embed="rId3">
            <a:alphaModFix/>
          </a:blip>
          <a:stretch>
            <a:fillRect/>
          </a:stretch>
        </p:blipFill>
        <p:spPr>
          <a:xfrm>
            <a:off x="74275" y="2976744"/>
            <a:ext cx="843575" cy="1489026"/>
          </a:xfrm>
          <a:prstGeom prst="rect">
            <a:avLst/>
          </a:prstGeom>
          <a:noFill/>
          <a:ln>
            <a:noFill/>
          </a:ln>
        </p:spPr>
      </p:pic>
    </p:spTree>
    <p:extLst>
      <p:ext uri="{BB962C8B-B14F-4D97-AF65-F5344CB8AC3E}">
        <p14:creationId xmlns:p14="http://schemas.microsoft.com/office/powerpoint/2010/main" val="379810899"/>
      </p:ext>
    </p:extLst>
  </p:cSld>
  <p:clrMapOvr>
    <a:masterClrMapping/>
  </p:clrMapOvr>
  <p:timing>
    <p:tnLst>
      <p:par>
        <p:cTn id="1" dur="indefinite" restart="never" nodeType="tmRoot"/>
      </p:par>
    </p:tnLst>
  </p:timing>
</p:sld>
</file>

<file path=ppt/theme/theme1.xml><?xml version="1.0" encoding="utf-8"?>
<a:theme xmlns:a="http://schemas.openxmlformats.org/drawingml/2006/main" name="Coral">
  <a:themeElements>
    <a:clrScheme name="Custom 3">
      <a:dk1>
        <a:srgbClr val="FF0000"/>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F0000"/>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1709</TotalTime>
  <Words>3106</Words>
  <Application>Microsoft Office PowerPoint</Application>
  <PresentationFormat>Custom</PresentationFormat>
  <Paragraphs>316</Paragraphs>
  <Slides>28</Slides>
  <Notes>23</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Lato</vt:lpstr>
      <vt:lpstr>Playfair Display</vt:lpstr>
      <vt:lpstr>Wingdings</vt:lpstr>
      <vt:lpstr>Times New Roman</vt:lpstr>
      <vt:lpstr>Coral</vt:lpstr>
      <vt:lpstr>Class of 2020 Parent/Student College Planning Night</vt:lpstr>
      <vt:lpstr>Meet Your Counselor – Grades 10-12</vt:lpstr>
      <vt:lpstr>Resources</vt:lpstr>
      <vt:lpstr>Senior Year Timeline</vt:lpstr>
      <vt:lpstr>ACT and SAT</vt:lpstr>
      <vt:lpstr>Fall SAT Test Dates</vt:lpstr>
      <vt:lpstr>Fall ACT Test Dates</vt:lpstr>
      <vt:lpstr>Online ACT and SAT Resources</vt:lpstr>
      <vt:lpstr>NCAA Eligibility Center</vt:lpstr>
      <vt:lpstr>Each journey to college is unique - your child needs you!</vt:lpstr>
      <vt:lpstr>Counseling And Advising Sessions For Seniors</vt:lpstr>
      <vt:lpstr>PowerPoint Presentation</vt:lpstr>
      <vt:lpstr>PowerPoint Presentation</vt:lpstr>
      <vt:lpstr>Types of Applications</vt:lpstr>
      <vt:lpstr>When to Apply</vt:lpstr>
      <vt:lpstr>Naviance Student</vt:lpstr>
      <vt:lpstr>Requesting Your Transcript in Naviance</vt:lpstr>
      <vt:lpstr>College and Career Visits and Presentations </vt:lpstr>
      <vt:lpstr>College and Career Visits and Presentations </vt:lpstr>
      <vt:lpstr>Finding the Right Fit: Scattergrams</vt:lpstr>
      <vt:lpstr>Letters of Recommendation</vt:lpstr>
      <vt:lpstr>Resume</vt:lpstr>
      <vt:lpstr>Paying for College</vt:lpstr>
      <vt:lpstr>Scholarships</vt:lpstr>
      <vt:lpstr>FAFSA</vt:lpstr>
      <vt:lpstr>Comparing Schools</vt:lpstr>
      <vt:lpstr>Help from Miss Salazar, Coordinator of College and Career Counseling</vt:lpstr>
      <vt:lpstr>Closing Thoughts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of 2020 Parent/Student College Planning Night</dc:title>
  <dc:creator>Laura Salazar</dc:creator>
  <cp:lastModifiedBy>Laura Salazar</cp:lastModifiedBy>
  <cp:revision>117</cp:revision>
  <dcterms:modified xsi:type="dcterms:W3CDTF">2019-08-05T17:35:07Z</dcterms:modified>
</cp:coreProperties>
</file>