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69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74" r:id="rId11"/>
    <p:sldId id="273" r:id="rId12"/>
    <p:sldId id="275" r:id="rId13"/>
    <p:sldId id="277" r:id="rId14"/>
    <p:sldId id="276" r:id="rId15"/>
    <p:sldId id="272" r:id="rId16"/>
    <p:sldId id="278" r:id="rId17"/>
    <p:sldId id="279" r:id="rId18"/>
    <p:sldId id="281" r:id="rId19"/>
    <p:sldId id="271" r:id="rId20"/>
    <p:sldId id="268" r:id="rId21"/>
    <p:sldId id="270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AFE2F9C-8050-4FA1-85F4-3D0C40C56E98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C669F75-628C-4FFA-B092-9FCE4F225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9852E0D-6542-429C-9008-B605C7C81FE1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1904C73-3BA5-409B-802A-1D11DEF2B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2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4C73-3BA5-409B-802A-1D11DEF2B01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5AB20-2959-4CE0-BD97-C6934BA706BD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C04E6B-8010-4DCD-9480-8BD4836A6C5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COMPAQ\AUDIO\ADI\SoundMAX%20Synthesizer\DLS\techno.rmi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924800" cy="2743200"/>
          </a:xfrm>
        </p:spPr>
        <p:txBody>
          <a:bodyPr>
            <a:normAutofit/>
          </a:bodyPr>
          <a:lstStyle/>
          <a:p>
            <a:r>
              <a:rPr lang="en-US" sz="6000" b="1" dirty="0"/>
              <a:t>Welcome to </a:t>
            </a:r>
            <a:br>
              <a:rPr lang="en-US" sz="6000" b="1" dirty="0"/>
            </a:br>
            <a:r>
              <a:rPr lang="en-US" sz="6000" b="1" dirty="0" smtClean="0"/>
              <a:t>Academic </a:t>
            </a:r>
            <a:r>
              <a:rPr lang="en-US" sz="6000" b="1" dirty="0"/>
              <a:t>Planning</a:t>
            </a:r>
            <a:br>
              <a:rPr lang="en-US" sz="6000" b="1" dirty="0"/>
            </a:br>
            <a:r>
              <a:rPr lang="en-US" sz="6000" b="1" dirty="0" smtClean="0"/>
              <a:t>2014 </a:t>
            </a:r>
            <a:r>
              <a:rPr lang="en-US" sz="6000" b="1" dirty="0"/>
              <a:t>- </a:t>
            </a:r>
            <a:r>
              <a:rPr lang="en-US" sz="6000" b="1" dirty="0" smtClean="0"/>
              <a:t>2015</a:t>
            </a:r>
            <a:endParaRPr lang="en-US" sz="6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7620000" cy="1066800"/>
          </a:xfrm>
        </p:spPr>
        <p:txBody>
          <a:bodyPr/>
          <a:lstStyle/>
          <a:p>
            <a:r>
              <a:rPr lang="en-US" sz="5000" b="1" i="1" dirty="0">
                <a:solidFill>
                  <a:srgbClr val="FF0000"/>
                </a:solidFill>
              </a:rPr>
              <a:t>Explore!</a:t>
            </a:r>
          </a:p>
        </p:txBody>
      </p:sp>
      <p:pic>
        <p:nvPicPr>
          <p:cNvPr id="2052" name="techno.rmi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6248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370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English Course Options (Gr. 9)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7030A0"/>
                </a:solidFill>
              </a:rPr>
              <a:t> Semester 1</a:t>
            </a:r>
            <a:r>
              <a:rPr lang="en-US" dirty="0" smtClean="0"/>
              <a:t>					</a:t>
            </a:r>
            <a:r>
              <a:rPr lang="en-US" u="sng" dirty="0" smtClean="0">
                <a:solidFill>
                  <a:srgbClr val="7030A0"/>
                </a:solidFill>
              </a:rPr>
              <a:t>Semester 2</a:t>
            </a:r>
          </a:p>
          <a:p>
            <a:pPr marL="0" indent="0">
              <a:buNone/>
            </a:pPr>
            <a:r>
              <a:rPr lang="en-US" dirty="0" smtClean="0"/>
              <a:t> English 9-1					English 9-2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English 9-1X				English 9-2X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Math Course Options (Gr. 9)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>
                <a:solidFill>
                  <a:srgbClr val="7030A0"/>
                </a:solidFill>
              </a:rPr>
              <a:t>Semester 1	</a:t>
            </a:r>
            <a:r>
              <a:rPr lang="en-US" dirty="0" smtClean="0"/>
              <a:t>			</a:t>
            </a:r>
            <a:r>
              <a:rPr lang="en-US" u="sng" dirty="0" smtClean="0">
                <a:solidFill>
                  <a:srgbClr val="7030A0"/>
                </a:solidFill>
              </a:rPr>
              <a:t>Semester 2</a:t>
            </a:r>
          </a:p>
          <a:p>
            <a:pPr marL="0" indent="0">
              <a:buNone/>
            </a:pPr>
            <a:r>
              <a:rPr lang="en-US" dirty="0" smtClean="0"/>
              <a:t>    Algebra 1				Algebra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Geometry 1				Geometry 2</a:t>
            </a:r>
          </a:p>
          <a:p>
            <a:r>
              <a:rPr lang="en-US" dirty="0" smtClean="0"/>
              <a:t>Geometry 1X			Geometry 2X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If you are </a:t>
            </a:r>
            <a:r>
              <a:rPr lang="en-US" b="1" u="sng" dirty="0" smtClean="0">
                <a:solidFill>
                  <a:srgbClr val="FF0000"/>
                </a:solidFill>
              </a:rPr>
              <a:t>currently taking Geometry in 8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</a:rPr>
              <a:t> grade</a:t>
            </a:r>
            <a:r>
              <a:rPr lang="en-US" dirty="0" smtClean="0">
                <a:solidFill>
                  <a:srgbClr val="FF0000"/>
                </a:solidFill>
              </a:rPr>
              <a:t>, you will choose one of the following Math course options: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Algebra 3				Algebra 4</a:t>
            </a:r>
          </a:p>
          <a:p>
            <a:r>
              <a:rPr lang="en-US" dirty="0" smtClean="0"/>
              <a:t>Algebra 3X				Algebra 4X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Science Courses (Gr. 9)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>
                <a:solidFill>
                  <a:srgbClr val="7030A0"/>
                </a:solidFill>
              </a:rPr>
              <a:t>Semester 1</a:t>
            </a:r>
            <a:r>
              <a:rPr lang="en-US" dirty="0" smtClean="0"/>
              <a:t>				</a:t>
            </a:r>
            <a:r>
              <a:rPr lang="en-US" u="sng" dirty="0" smtClean="0">
                <a:solidFill>
                  <a:srgbClr val="7030A0"/>
                </a:solidFill>
              </a:rPr>
              <a:t>Semester 2</a:t>
            </a:r>
          </a:p>
          <a:p>
            <a:r>
              <a:rPr lang="en-US" dirty="0" smtClean="0"/>
              <a:t>Biology 1				Biology 2</a:t>
            </a:r>
          </a:p>
          <a:p>
            <a:endParaRPr lang="en-US" dirty="0"/>
          </a:p>
          <a:p>
            <a:r>
              <a:rPr lang="en-US" dirty="0" smtClean="0"/>
              <a:t>Biology 1X				Biology 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Humanities Course Options  (Gr. 9)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>
                <a:solidFill>
                  <a:srgbClr val="7030A0"/>
                </a:solidFill>
              </a:rPr>
              <a:t>Semester 1</a:t>
            </a:r>
            <a:r>
              <a:rPr lang="en-US" dirty="0" smtClean="0"/>
              <a:t>			           </a:t>
            </a:r>
            <a:r>
              <a:rPr lang="en-US" u="sng" dirty="0" smtClean="0">
                <a:solidFill>
                  <a:srgbClr val="7030A0"/>
                </a:solidFill>
              </a:rPr>
              <a:t>Semester 2</a:t>
            </a:r>
          </a:p>
          <a:p>
            <a:r>
              <a:rPr lang="en-US" dirty="0" smtClean="0"/>
              <a:t>World Geography 1		World Geography 2</a:t>
            </a:r>
          </a:p>
          <a:p>
            <a:endParaRPr lang="en-US" dirty="0"/>
          </a:p>
          <a:p>
            <a:r>
              <a:rPr lang="en-US" dirty="0" smtClean="0"/>
              <a:t>World History 1			World History 2</a:t>
            </a:r>
          </a:p>
          <a:p>
            <a:endParaRPr lang="en-US" dirty="0"/>
          </a:p>
          <a:p>
            <a:r>
              <a:rPr lang="en-US" dirty="0" smtClean="0"/>
              <a:t>AP World History 1		AP World History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 Course Options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u="sng" dirty="0" smtClean="0">
                <a:solidFill>
                  <a:srgbClr val="7030A0"/>
                </a:solidFill>
              </a:rPr>
              <a:t>Semester 1	</a:t>
            </a:r>
            <a:r>
              <a:rPr lang="en-US" dirty="0" smtClean="0"/>
              <a:t>			</a:t>
            </a:r>
            <a:r>
              <a:rPr lang="en-US" u="sng" dirty="0" smtClean="0">
                <a:solidFill>
                  <a:srgbClr val="7030A0"/>
                </a:solidFill>
              </a:rPr>
              <a:t>Semester 2</a:t>
            </a:r>
          </a:p>
          <a:p>
            <a:r>
              <a:rPr lang="en-US" dirty="0" smtClean="0"/>
              <a:t>PE					PE</a:t>
            </a:r>
          </a:p>
          <a:p>
            <a:endParaRPr lang="en-US" dirty="0"/>
          </a:p>
          <a:p>
            <a:r>
              <a:rPr lang="en-US" dirty="0" smtClean="0"/>
              <a:t>PE					Health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Options to fulfill PE credits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Must earn two credits in PE</a:t>
            </a:r>
          </a:p>
          <a:p>
            <a:r>
              <a:rPr lang="en-US" b="1" dirty="0" smtClean="0"/>
              <a:t>One credit must be completed by taking the traditional PE class </a:t>
            </a:r>
            <a:r>
              <a:rPr lang="en-US" dirty="0" smtClean="0"/>
              <a:t>(in summer or during the school year)</a:t>
            </a:r>
          </a:p>
          <a:p>
            <a:r>
              <a:rPr lang="en-US" dirty="0" smtClean="0"/>
              <a:t>Additional PE credits can be completed in the following ways:</a:t>
            </a:r>
          </a:p>
          <a:p>
            <a:pPr>
              <a:buFontTx/>
              <a:buChar char="-"/>
            </a:pPr>
            <a:r>
              <a:rPr lang="en-US" dirty="0" smtClean="0"/>
              <a:t>Enrolling in JROTC</a:t>
            </a:r>
          </a:p>
          <a:p>
            <a:pPr>
              <a:buFontTx/>
              <a:buChar char="-"/>
            </a:pPr>
            <a:r>
              <a:rPr lang="en-US" dirty="0" smtClean="0"/>
              <a:t>Participation in Marching Band</a:t>
            </a:r>
          </a:p>
          <a:p>
            <a:pPr>
              <a:buFontTx/>
              <a:buChar char="-"/>
            </a:pPr>
            <a:r>
              <a:rPr lang="en-US" dirty="0" smtClean="0"/>
              <a:t>Participation in a sport for a full season</a:t>
            </a:r>
          </a:p>
          <a:p>
            <a:pPr>
              <a:buFontTx/>
              <a:buChar char="-"/>
            </a:pPr>
            <a:r>
              <a:rPr lang="en-US" dirty="0" smtClean="0"/>
              <a:t>Another semester of traditional PE class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World Language Course Options (Gr. </a:t>
            </a:r>
            <a:r>
              <a:rPr lang="en-US" b="1" dirty="0">
                <a:solidFill>
                  <a:srgbClr val="FF0000"/>
                </a:solidFill>
              </a:rPr>
              <a:t>9) </a:t>
            </a:r>
            <a:r>
              <a:rPr lang="en-US" sz="2700" b="1" dirty="0">
                <a:solidFill>
                  <a:srgbClr val="FF0000"/>
                </a:solidFill>
              </a:rPr>
              <a:t>Continue with current language or start a new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>
                <a:solidFill>
                  <a:srgbClr val="7030A0"/>
                </a:solidFill>
              </a:rPr>
              <a:t>Semester 1</a:t>
            </a:r>
            <a:r>
              <a:rPr lang="en-US" dirty="0" smtClean="0"/>
              <a:t>				</a:t>
            </a:r>
            <a:r>
              <a:rPr lang="en-US" u="sng" dirty="0" smtClean="0">
                <a:solidFill>
                  <a:srgbClr val="7030A0"/>
                </a:solidFill>
              </a:rPr>
              <a:t>Semester 2</a:t>
            </a:r>
          </a:p>
          <a:p>
            <a:r>
              <a:rPr lang="en-US" dirty="0" smtClean="0"/>
              <a:t>Spanish 1				Spanish 2</a:t>
            </a:r>
          </a:p>
          <a:p>
            <a:r>
              <a:rPr lang="en-US" dirty="0" smtClean="0"/>
              <a:t>Spanish 3				Spanish 4</a:t>
            </a:r>
          </a:p>
          <a:p>
            <a:r>
              <a:rPr lang="en-US" dirty="0" smtClean="0"/>
              <a:t>Spanish 3X				Spanish 4X</a:t>
            </a:r>
          </a:p>
          <a:p>
            <a:endParaRPr lang="en-US" dirty="0"/>
          </a:p>
          <a:p>
            <a:r>
              <a:rPr lang="en-US" dirty="0" smtClean="0"/>
              <a:t>French 1				French 2</a:t>
            </a:r>
          </a:p>
          <a:p>
            <a:r>
              <a:rPr lang="en-US" dirty="0" smtClean="0"/>
              <a:t>French 3				French 4</a:t>
            </a:r>
          </a:p>
          <a:p>
            <a:r>
              <a:rPr lang="en-US" dirty="0" smtClean="0"/>
              <a:t>French 3X				French 4X</a:t>
            </a:r>
          </a:p>
          <a:p>
            <a:endParaRPr lang="en-US" dirty="0"/>
          </a:p>
          <a:p>
            <a:r>
              <a:rPr lang="en-US" dirty="0" smtClean="0"/>
              <a:t>Chinese 3				Chinese 4</a:t>
            </a:r>
          </a:p>
          <a:p>
            <a:endParaRPr lang="en-US" dirty="0" smtClean="0"/>
          </a:p>
          <a:p>
            <a:r>
              <a:rPr lang="en-US" dirty="0" smtClean="0"/>
              <a:t>German ½, Hebrew ½, Latin ½, Japanese 1/2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Study Hall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Grade 9 students are encouraged to take a study hall during  their first semester at NC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Study hall can be taken   1 or 2 semesters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Other Course </a:t>
            </a:r>
            <a:r>
              <a:rPr lang="en-US" b="1" dirty="0" smtClean="0">
                <a:solidFill>
                  <a:srgbClr val="FF0000"/>
                </a:solidFill>
              </a:rPr>
              <a:t>Options (Electives)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Health (required)</a:t>
            </a:r>
          </a:p>
          <a:p>
            <a:r>
              <a:rPr lang="en-US" sz="1800" dirty="0" smtClean="0"/>
              <a:t>Speech (required)</a:t>
            </a:r>
          </a:p>
          <a:p>
            <a:r>
              <a:rPr lang="en-US" sz="1800" dirty="0" smtClean="0"/>
              <a:t>Intro to Dance</a:t>
            </a:r>
          </a:p>
          <a:p>
            <a:r>
              <a:rPr lang="en-US" sz="1800" dirty="0" smtClean="0"/>
              <a:t>JROTC</a:t>
            </a:r>
          </a:p>
          <a:p>
            <a:r>
              <a:rPr lang="en-US" sz="1800" dirty="0" smtClean="0"/>
              <a:t>Choir</a:t>
            </a:r>
          </a:p>
          <a:p>
            <a:r>
              <a:rPr lang="en-US" sz="1800" dirty="0" smtClean="0"/>
              <a:t>Band</a:t>
            </a:r>
          </a:p>
          <a:p>
            <a:r>
              <a:rPr lang="en-US" sz="1800" dirty="0" smtClean="0"/>
              <a:t>Orchestra</a:t>
            </a:r>
          </a:p>
          <a:p>
            <a:r>
              <a:rPr lang="en-US" sz="1800" dirty="0" smtClean="0"/>
              <a:t>Drama ½</a:t>
            </a:r>
          </a:p>
          <a:p>
            <a:r>
              <a:rPr lang="en-US" sz="1800" dirty="0" smtClean="0"/>
              <a:t>Stagecraft</a:t>
            </a:r>
          </a:p>
          <a:p>
            <a:r>
              <a:rPr lang="en-US" sz="1800" dirty="0" smtClean="0"/>
              <a:t>Piano Lab ½</a:t>
            </a:r>
          </a:p>
          <a:p>
            <a:r>
              <a:rPr lang="en-US" sz="1800" dirty="0" smtClean="0"/>
              <a:t>Intro to Art</a:t>
            </a:r>
          </a:p>
          <a:p>
            <a:r>
              <a:rPr lang="en-US" sz="1800" dirty="0" smtClean="0"/>
              <a:t>Any beginning art course (after Intro to Art)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Textiles and Fashion ½</a:t>
            </a:r>
          </a:p>
          <a:p>
            <a:r>
              <a:rPr lang="en-US" sz="1800" dirty="0" smtClean="0"/>
              <a:t>Child Development</a:t>
            </a:r>
          </a:p>
          <a:p>
            <a:r>
              <a:rPr lang="en-US" sz="1800" dirty="0" smtClean="0"/>
              <a:t>Adv. Child Development</a:t>
            </a:r>
          </a:p>
          <a:p>
            <a:r>
              <a:rPr lang="en-US" sz="1800" dirty="0" smtClean="0"/>
              <a:t>Nutrition</a:t>
            </a:r>
          </a:p>
          <a:p>
            <a:r>
              <a:rPr lang="en-US" sz="1800" dirty="0" smtClean="0"/>
              <a:t>Adv. Nutrition</a:t>
            </a:r>
          </a:p>
          <a:p>
            <a:r>
              <a:rPr lang="en-US" sz="1800" dirty="0" smtClean="0"/>
              <a:t>Prep College/Careers</a:t>
            </a:r>
          </a:p>
          <a:p>
            <a:r>
              <a:rPr lang="en-US" sz="1800" dirty="0" smtClean="0"/>
              <a:t>Adult Roles/Responsibilities</a:t>
            </a:r>
          </a:p>
          <a:p>
            <a:r>
              <a:rPr lang="en-US" sz="1800" dirty="0" smtClean="0"/>
              <a:t>Interpersonal Relationships</a:t>
            </a:r>
          </a:p>
          <a:p>
            <a:r>
              <a:rPr lang="en-US" sz="1800" dirty="0" smtClean="0"/>
              <a:t>Intro to Business ½</a:t>
            </a:r>
          </a:p>
          <a:p>
            <a:r>
              <a:rPr lang="en-US" sz="1800" dirty="0" smtClean="0"/>
              <a:t>Digital Citizenship (Keyboarding)</a:t>
            </a:r>
          </a:p>
          <a:p>
            <a:r>
              <a:rPr lang="en-US" sz="1800" dirty="0" smtClean="0"/>
              <a:t>Computer Applications 1</a:t>
            </a:r>
          </a:p>
          <a:p>
            <a:r>
              <a:rPr lang="en-US" sz="1800" dirty="0" smtClean="0"/>
              <a:t>Computer Applications 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73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Summer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Fill in on bottom of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b="1" dirty="0" smtClean="0"/>
              <a:t>ourse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election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heet </a:t>
            </a:r>
          </a:p>
          <a:p>
            <a:r>
              <a:rPr lang="en-US" sz="2800" b="1" dirty="0" smtClean="0"/>
              <a:t>Register with your Middle School Counselor</a:t>
            </a:r>
          </a:p>
          <a:p>
            <a:r>
              <a:rPr lang="en-US" sz="2800" b="1" dirty="0" smtClean="0"/>
              <a:t>Take classes to get ahead </a:t>
            </a:r>
          </a:p>
          <a:p>
            <a:r>
              <a:rPr lang="en-US" sz="2800" b="1" dirty="0" smtClean="0"/>
              <a:t>Two Sessions; One class per session</a:t>
            </a:r>
          </a:p>
          <a:p>
            <a:endParaRPr lang="en-US" dirty="0" smtClean="0"/>
          </a:p>
          <a:p>
            <a:r>
              <a:rPr lang="en-US" b="1" u="sng" dirty="0" smtClean="0"/>
              <a:t>Summer School course options</a:t>
            </a:r>
          </a:p>
          <a:p>
            <a:r>
              <a:rPr lang="en-US" dirty="0" smtClean="0"/>
              <a:t>PE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Speech</a:t>
            </a:r>
          </a:p>
          <a:p>
            <a:r>
              <a:rPr lang="en-US" dirty="0" smtClean="0"/>
              <a:t>Digital Citizenship (Technology credit)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Advanced Speech and Communications</a:t>
            </a:r>
          </a:p>
          <a:p>
            <a:pPr>
              <a:buFontTx/>
              <a:buChar char="-"/>
            </a:pPr>
            <a:r>
              <a:rPr lang="en-US" dirty="0" smtClean="0"/>
              <a:t>Students can earn up to 3 credits in one session: Speech, Technology and Basic Skills Elective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Diploma Options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Core 40 (default diploma)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Core 40 - Academic Honors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Core 40 – Technical Honors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North Central Honors</a:t>
            </a:r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IB</a:t>
            </a:r>
            <a:r>
              <a:rPr lang="en-US" sz="4400" b="1" smtClean="0">
                <a:solidFill>
                  <a:srgbClr val="FF0000"/>
                </a:solidFill>
              </a:rPr>
              <a:t>-Diploma Program</a:t>
            </a:r>
            <a:endParaRPr lang="en-US" sz="44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You choose your courses or someone else will!!</a:t>
            </a:r>
          </a:p>
          <a:p>
            <a:r>
              <a:rPr lang="en-US" dirty="0" smtClean="0"/>
              <a:t>Take your course selection sheets home and discuss your courses with your parents</a:t>
            </a:r>
          </a:p>
          <a:p>
            <a:r>
              <a:rPr lang="en-US" dirty="0" smtClean="0"/>
              <a:t>Make wise choices for the ENTIRE YEAR!</a:t>
            </a:r>
          </a:p>
          <a:p>
            <a:r>
              <a:rPr lang="en-US" dirty="0" smtClean="0"/>
              <a:t>Your course selection sheet </a:t>
            </a:r>
            <a:r>
              <a:rPr lang="en-US" b="1" u="sng" dirty="0" smtClean="0"/>
              <a:t>must be signed </a:t>
            </a:r>
            <a:r>
              <a:rPr lang="en-US" b="1" dirty="0" smtClean="0"/>
              <a:t>by a PARENT/GUARDIAN </a:t>
            </a:r>
          </a:p>
          <a:p>
            <a:r>
              <a:rPr lang="en-US" dirty="0" smtClean="0"/>
              <a:t>Turn in a signed copy of your course selection sheet to your Middle School counselor by </a:t>
            </a:r>
            <a:r>
              <a:rPr lang="en-US" sz="2800" b="1" u="sng" dirty="0" smtClean="0">
                <a:solidFill>
                  <a:srgbClr val="FF0000"/>
                </a:solidFill>
              </a:rPr>
              <a:t>Friday, January 31st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Grade </a:t>
            </a:r>
            <a:r>
              <a:rPr lang="en-US" sz="4000" dirty="0" smtClean="0">
                <a:solidFill>
                  <a:srgbClr val="FF0000"/>
                </a:solidFill>
              </a:rPr>
              <a:t>8 Curriculum Night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r>
              <a:rPr lang="en-US" b="1" dirty="0" smtClean="0"/>
              <a:t>Tuesday, </a:t>
            </a:r>
            <a:r>
              <a:rPr lang="en-US" b="1" dirty="0"/>
              <a:t>January </a:t>
            </a:r>
            <a:r>
              <a:rPr lang="en-US" b="1" dirty="0" smtClean="0"/>
              <a:t>14th </a:t>
            </a:r>
            <a:r>
              <a:rPr lang="en-US" b="1" dirty="0"/>
              <a:t>@ 7:00 pm</a:t>
            </a:r>
            <a:r>
              <a:rPr lang="en-US" dirty="0"/>
              <a:t> in the NCHS Auditorium</a:t>
            </a:r>
          </a:p>
          <a:p>
            <a:r>
              <a:rPr lang="en-US" dirty="0" smtClean="0"/>
              <a:t>For </a:t>
            </a:r>
            <a:r>
              <a:rPr lang="en-US" dirty="0"/>
              <a:t>PARENTS and </a:t>
            </a:r>
            <a:r>
              <a:rPr lang="en-US" dirty="0" smtClean="0"/>
              <a:t>STUDENTS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Graduation Requirements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English</a:t>
            </a:r>
            <a:r>
              <a:rPr lang="en-US" sz="2400" b="1" dirty="0"/>
              <a:t> 		8 credits</a:t>
            </a:r>
            <a:r>
              <a:rPr lang="en-US" sz="2400" dirty="0"/>
              <a:t> – including senior composition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Math</a:t>
            </a:r>
            <a:r>
              <a:rPr lang="en-US" sz="2400" b="1" dirty="0"/>
              <a:t>		</a:t>
            </a:r>
            <a:r>
              <a:rPr lang="en-US" sz="2400" b="1" dirty="0" smtClean="0"/>
              <a:t>6 </a:t>
            </a:r>
            <a:r>
              <a:rPr lang="en-US" sz="2400" b="1" dirty="0"/>
              <a:t>credits</a:t>
            </a:r>
            <a:r>
              <a:rPr lang="en-US" sz="2400" dirty="0"/>
              <a:t> – </a:t>
            </a:r>
            <a:r>
              <a:rPr lang="en-US" sz="2400" dirty="0" smtClean="0"/>
              <a:t>including Algebra </a:t>
            </a:r>
            <a:r>
              <a:rPr lang="en-US" sz="2400" dirty="0"/>
              <a:t>1/2, Geometry </a:t>
            </a:r>
            <a:r>
              <a:rPr lang="en-US" sz="2400" dirty="0" smtClean="0"/>
              <a:t>					1/2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Science</a:t>
            </a:r>
            <a:r>
              <a:rPr lang="en-US" sz="2400" b="1" dirty="0"/>
              <a:t> </a:t>
            </a:r>
            <a:r>
              <a:rPr lang="en-US" sz="2400" dirty="0"/>
              <a:t>		</a:t>
            </a:r>
            <a:r>
              <a:rPr lang="en-US" sz="2400" b="1" dirty="0"/>
              <a:t>6 credits</a:t>
            </a:r>
            <a:r>
              <a:rPr lang="en-US" sz="2400" dirty="0"/>
              <a:t> – Biology &amp; physical sciences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Humanities</a:t>
            </a:r>
            <a:r>
              <a:rPr lang="en-US" sz="2400" b="1" dirty="0"/>
              <a:t>	6 credits</a:t>
            </a:r>
            <a:r>
              <a:rPr lang="en-US" sz="2400" dirty="0"/>
              <a:t> – World Hist or Geog &amp; Hist of the 				        World, US. Hist, Govt, Econ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Speech</a:t>
            </a:r>
            <a:r>
              <a:rPr lang="en-US" sz="2400" b="1" dirty="0"/>
              <a:t>		1 credit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Health</a:t>
            </a:r>
            <a:r>
              <a:rPr lang="en-US" sz="2400" b="1" dirty="0"/>
              <a:t>		1 credit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Technology</a:t>
            </a:r>
            <a:r>
              <a:rPr lang="en-US" sz="2400" b="1" dirty="0"/>
              <a:t>	1 credit</a:t>
            </a:r>
            <a:r>
              <a:rPr lang="en-US" sz="2400" dirty="0"/>
              <a:t>  - proficiency test or specified 				                 course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PE</a:t>
            </a:r>
            <a:r>
              <a:rPr lang="en-US" sz="2400" b="1" dirty="0"/>
              <a:t>			2 credits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Electives</a:t>
            </a:r>
            <a:r>
              <a:rPr lang="en-US" sz="2400" b="1" dirty="0"/>
              <a:t>		16 credits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  </a:t>
            </a:r>
            <a:r>
              <a:rPr lang="en-US" b="1" dirty="0"/>
              <a:t>Total		</a:t>
            </a:r>
            <a:r>
              <a:rPr lang="en-US" b="1" dirty="0">
                <a:solidFill>
                  <a:srgbClr val="FF0000"/>
                </a:solidFill>
              </a:rPr>
              <a:t>47 credits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                        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Core </a:t>
            </a:r>
            <a:r>
              <a:rPr lang="en-US" b="1" u="sng" dirty="0">
                <a:solidFill>
                  <a:srgbClr val="FF0000"/>
                </a:solidFill>
              </a:rPr>
              <a:t>40 – College Prep Diploma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sz="4000" b="1" dirty="0"/>
              <a:t>English</a:t>
            </a:r>
            <a:r>
              <a:rPr lang="en-US" b="1" dirty="0"/>
              <a:t> 	8 credits</a:t>
            </a:r>
          </a:p>
          <a:p>
            <a:r>
              <a:rPr lang="en-US" sz="4000" b="1" dirty="0"/>
              <a:t>Math</a:t>
            </a:r>
            <a:r>
              <a:rPr lang="en-US" b="1" dirty="0"/>
              <a:t> 		</a:t>
            </a:r>
            <a:r>
              <a:rPr lang="en-US" b="1" dirty="0" smtClean="0"/>
              <a:t>6 </a:t>
            </a:r>
            <a:r>
              <a:rPr lang="en-US" b="1" dirty="0"/>
              <a:t>credits</a:t>
            </a:r>
          </a:p>
          <a:p>
            <a:pPr lvl="1"/>
            <a:r>
              <a:rPr lang="en-US" b="1" dirty="0"/>
              <a:t>Algebra 1/2, Geometry 1/2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Algebra 3/4</a:t>
            </a:r>
          </a:p>
          <a:p>
            <a:r>
              <a:rPr lang="en-US" sz="4000" b="1" dirty="0"/>
              <a:t>Science</a:t>
            </a:r>
            <a:r>
              <a:rPr lang="en-US" b="1" dirty="0"/>
              <a:t>	6 credits</a:t>
            </a:r>
          </a:p>
          <a:p>
            <a:pPr lvl="1"/>
            <a:r>
              <a:rPr lang="en-US" b="1" dirty="0"/>
              <a:t>Biology</a:t>
            </a:r>
          </a:p>
          <a:p>
            <a:pPr lvl="1"/>
            <a:r>
              <a:rPr lang="en-US" b="1" dirty="0"/>
              <a:t>Earth &amp; Space Science, Zoology, or any advanced science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Chemistry, Physics or Integrated Chem/Phys</a:t>
            </a:r>
          </a:p>
          <a:p>
            <a:pPr>
              <a:buFontTx/>
              <a:buNone/>
            </a:pPr>
            <a:r>
              <a:rPr lang="en-US" sz="2800" dirty="0"/>
              <a:t>				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Core 40 - Academic Honors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kumimoji="1" lang="en-US" sz="3200" b="1" dirty="0"/>
              <a:t> Math</a:t>
            </a:r>
            <a:r>
              <a:rPr kumimoji="1" lang="en-US" sz="3200" dirty="0"/>
              <a:t>				</a:t>
            </a:r>
            <a:r>
              <a:rPr kumimoji="1" lang="en-US" sz="3200" b="1" dirty="0">
                <a:solidFill>
                  <a:srgbClr val="FF0000"/>
                </a:solidFill>
              </a:rPr>
              <a:t>8</a:t>
            </a:r>
            <a:r>
              <a:rPr kumimoji="1" lang="en-US" sz="3200" b="1" dirty="0"/>
              <a:t> credits</a:t>
            </a:r>
            <a:r>
              <a:rPr kumimoji="1" lang="en-US" sz="3200" dirty="0"/>
              <a:t> </a:t>
            </a:r>
          </a:p>
          <a:p>
            <a:pPr>
              <a:buFont typeface="Wingdings" pitchFamily="2" charset="2"/>
              <a:buNone/>
            </a:pPr>
            <a:r>
              <a:rPr kumimoji="1" lang="en-US" sz="2400" dirty="0"/>
              <a:t>	</a:t>
            </a:r>
            <a:r>
              <a:rPr kumimoji="1" lang="en-US" sz="2800" dirty="0"/>
              <a:t>Must complete trig/discrete, pre-calc, or stats</a:t>
            </a:r>
            <a:r>
              <a:rPr kumimoji="1" lang="en-US" sz="3600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kumimoji="1" lang="en-US" sz="3600" dirty="0"/>
              <a:t> </a:t>
            </a:r>
            <a:r>
              <a:rPr kumimoji="1" lang="en-US" sz="3200" b="1" dirty="0">
                <a:solidFill>
                  <a:srgbClr val="FF0000"/>
                </a:solidFill>
              </a:rPr>
              <a:t>World Language</a:t>
            </a:r>
            <a:r>
              <a:rPr kumimoji="1" lang="en-US" sz="3200" dirty="0"/>
              <a:t>		</a:t>
            </a:r>
            <a:r>
              <a:rPr kumimoji="1" lang="en-US" sz="3200" b="1" dirty="0"/>
              <a:t>6 to 8 credits</a:t>
            </a:r>
          </a:p>
          <a:p>
            <a:pPr>
              <a:buFont typeface="Wingdings" pitchFamily="2" charset="2"/>
              <a:buNone/>
            </a:pPr>
            <a:r>
              <a:rPr kumimoji="1" lang="en-US" sz="2400" dirty="0"/>
              <a:t>         </a:t>
            </a:r>
            <a:r>
              <a:rPr kumimoji="1" lang="en-US" sz="2800" dirty="0"/>
              <a:t>3 years of one lang. or 2 years each of two (2+2=4)</a:t>
            </a:r>
          </a:p>
          <a:p>
            <a:pPr>
              <a:buFont typeface="Wingdings" pitchFamily="2" charset="2"/>
              <a:buChar char="§"/>
            </a:pPr>
            <a:r>
              <a:rPr kumimoji="1" lang="en-US" sz="3200" b="1" dirty="0"/>
              <a:t> </a:t>
            </a:r>
            <a:r>
              <a:rPr kumimoji="1" lang="en-US" sz="3200" b="1" dirty="0">
                <a:solidFill>
                  <a:srgbClr val="FF0000"/>
                </a:solidFill>
              </a:rPr>
              <a:t>Fine Arts</a:t>
            </a:r>
            <a:r>
              <a:rPr kumimoji="1" lang="en-US" sz="3200" dirty="0"/>
              <a:t> 			</a:t>
            </a:r>
            <a:r>
              <a:rPr kumimoji="1" lang="en-US" sz="3200" b="1" dirty="0"/>
              <a:t>2 credits</a:t>
            </a:r>
          </a:p>
          <a:p>
            <a:endParaRPr kumimoji="1" lang="en-US" b="1" dirty="0"/>
          </a:p>
          <a:p>
            <a:pPr>
              <a:buFont typeface="Wingdings" pitchFamily="2" charset="2"/>
              <a:buChar char="§"/>
            </a:pPr>
            <a:r>
              <a:rPr kumimoji="1" lang="en-US" sz="3200" b="1" dirty="0"/>
              <a:t> </a:t>
            </a:r>
            <a:r>
              <a:rPr kumimoji="1" lang="en-US" sz="3200" b="1" dirty="0">
                <a:solidFill>
                  <a:srgbClr val="FF0000"/>
                </a:solidFill>
              </a:rPr>
              <a:t>49</a:t>
            </a:r>
            <a:r>
              <a:rPr kumimoji="1" lang="en-US" sz="3200" b="1" dirty="0"/>
              <a:t> credits total </a:t>
            </a:r>
          </a:p>
          <a:p>
            <a:endParaRPr kumimoji="1" lang="en-US" b="1" dirty="0"/>
          </a:p>
          <a:p>
            <a:pPr>
              <a:buFont typeface="Wingdings" pitchFamily="2" charset="2"/>
              <a:buChar char="§"/>
            </a:pPr>
            <a:r>
              <a:rPr kumimoji="1" lang="en-US" sz="3200" b="1" dirty="0"/>
              <a:t> </a:t>
            </a:r>
            <a:r>
              <a:rPr kumimoji="1" lang="en-US" sz="3200" b="1" dirty="0">
                <a:solidFill>
                  <a:srgbClr val="FF0000"/>
                </a:solidFill>
              </a:rPr>
              <a:t>3.0</a:t>
            </a:r>
            <a:r>
              <a:rPr kumimoji="1" lang="en-US" sz="3200" b="1" dirty="0"/>
              <a:t> </a:t>
            </a:r>
            <a:r>
              <a:rPr kumimoji="1" lang="en-US" sz="3200" b="1" dirty="0">
                <a:solidFill>
                  <a:srgbClr val="FF0000"/>
                </a:solidFill>
              </a:rPr>
              <a:t>GPA</a:t>
            </a:r>
            <a:r>
              <a:rPr kumimoji="1" lang="en-US" sz="3200" b="1" dirty="0"/>
              <a:t>, no grade lower than </a:t>
            </a:r>
            <a:r>
              <a:rPr kumimoji="1" lang="en-US" sz="3200" b="1" dirty="0">
                <a:solidFill>
                  <a:srgbClr val="FF0000"/>
                </a:solidFill>
              </a:rPr>
              <a:t>C- </a:t>
            </a:r>
            <a:endParaRPr kumimoji="1" lang="en-US" sz="3200" b="1" dirty="0"/>
          </a:p>
          <a:p>
            <a:endParaRPr kumimoji="1" lang="en-US" b="1" dirty="0"/>
          </a:p>
          <a:p>
            <a:pPr>
              <a:buFont typeface="Wingdings" pitchFamily="2" charset="2"/>
              <a:buChar char="§"/>
            </a:pPr>
            <a:r>
              <a:rPr lang="en-US" sz="3200" b="1" dirty="0"/>
              <a:t> Integrated Chem/Phys is OK for </a:t>
            </a:r>
            <a:r>
              <a:rPr lang="en-US" sz="3200" b="1" dirty="0">
                <a:solidFill>
                  <a:srgbClr val="FF0000"/>
                </a:solidFill>
              </a:rPr>
              <a:t>AH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External assessments (AP/ACP/Test scores)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North Central Honors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943600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3 years of one World Language or 2 years each of two languages (2+2=4)</a:t>
            </a:r>
          </a:p>
          <a:p>
            <a:r>
              <a:rPr lang="en-US" b="1" dirty="0"/>
              <a:t>2 Fine Art credits (Performing/Visual Arts)</a:t>
            </a:r>
          </a:p>
          <a:p>
            <a:r>
              <a:rPr lang="en-US" b="1" dirty="0">
                <a:solidFill>
                  <a:srgbClr val="FF0000"/>
                </a:solidFill>
              </a:rPr>
              <a:t>20 credits</a:t>
            </a:r>
            <a:r>
              <a:rPr lang="en-US" b="1" dirty="0"/>
              <a:t> in specified honors classes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49 </a:t>
            </a:r>
            <a:r>
              <a:rPr lang="en-US" b="1" dirty="0">
                <a:solidFill>
                  <a:srgbClr val="FF0000"/>
                </a:solidFill>
              </a:rPr>
              <a:t>credits</a:t>
            </a:r>
            <a:r>
              <a:rPr lang="en-US" b="1" dirty="0"/>
              <a:t> total </a:t>
            </a:r>
          </a:p>
          <a:p>
            <a:r>
              <a:rPr lang="en-US" b="1" dirty="0">
                <a:solidFill>
                  <a:srgbClr val="FF0000"/>
                </a:solidFill>
              </a:rPr>
              <a:t>3.0 GPA</a:t>
            </a:r>
            <a:r>
              <a:rPr lang="en-US" b="1" dirty="0"/>
              <a:t>, No grade lower than a </a:t>
            </a:r>
            <a:r>
              <a:rPr lang="en-US" b="1" dirty="0">
                <a:solidFill>
                  <a:srgbClr val="FF0000"/>
                </a:solidFill>
              </a:rPr>
              <a:t>C-</a:t>
            </a:r>
          </a:p>
          <a:p>
            <a:r>
              <a:rPr lang="en-US" b="1" dirty="0">
                <a:solidFill>
                  <a:srgbClr val="FF0000"/>
                </a:solidFill>
              </a:rPr>
              <a:t>Ds can be made up with extra courses</a:t>
            </a:r>
          </a:p>
          <a:p>
            <a:pPr>
              <a:buFontTx/>
              <a:buNone/>
            </a:pPr>
            <a:r>
              <a:rPr lang="en-US" b="1" dirty="0"/>
              <a:t>					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IB</a:t>
            </a:r>
            <a:r>
              <a:rPr lang="en-US" sz="4800" b="1" dirty="0" smtClean="0">
                <a:solidFill>
                  <a:srgbClr val="FF0000"/>
                </a:solidFill>
              </a:rPr>
              <a:t>-Diploma Program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 smtClean="0"/>
              <a:t>  </a:t>
            </a:r>
            <a:endParaRPr lang="en-US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 smtClean="0"/>
              <a:t>Rigorous 2 year program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See your counselor </a:t>
            </a:r>
            <a:r>
              <a:rPr lang="en-US" sz="3600" b="1" dirty="0" smtClean="0"/>
              <a:t>and/or Mr</a:t>
            </a:r>
            <a:r>
              <a:rPr lang="en-US" sz="3600" b="1" dirty="0"/>
              <a:t>. Gulde for more information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To keep the option open: English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9X</a:t>
            </a:r>
            <a:r>
              <a:rPr lang="en-US" sz="3600" b="1" dirty="0"/>
              <a:t>, AP </a:t>
            </a:r>
            <a:r>
              <a:rPr lang="en-US" sz="3600" b="1" dirty="0" smtClean="0"/>
              <a:t>World </a:t>
            </a:r>
            <a:r>
              <a:rPr lang="en-US" sz="3600" b="1" dirty="0"/>
              <a:t>History,  World Language 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Criteria for </a:t>
            </a:r>
            <a:r>
              <a:rPr lang="en-US" b="1" dirty="0" smtClean="0">
                <a:solidFill>
                  <a:srgbClr val="FF0000"/>
                </a:solidFill>
              </a:rPr>
              <a:t>an Honors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</a:rPr>
              <a:t>CP= College Prep  (regular)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</a:rPr>
              <a:t>X= Accelerated/Honors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</a:rPr>
              <a:t>AP= Advanced Placement (possible college credit)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3200" i="1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i="1" dirty="0" smtClean="0"/>
              <a:t>Meet </a:t>
            </a:r>
            <a:r>
              <a:rPr lang="en-US" sz="3200" i="1" dirty="0">
                <a:solidFill>
                  <a:srgbClr val="FF0000"/>
                </a:solidFill>
              </a:rPr>
              <a:t>2</a:t>
            </a:r>
            <a:r>
              <a:rPr lang="en-US" sz="3200" i="1" dirty="0"/>
              <a:t> out of </a:t>
            </a:r>
            <a:r>
              <a:rPr lang="en-US" sz="3200" i="1" dirty="0">
                <a:solidFill>
                  <a:srgbClr val="FF0000"/>
                </a:solidFill>
              </a:rPr>
              <a:t>3</a:t>
            </a:r>
            <a:r>
              <a:rPr lang="en-US" sz="3200" i="1" dirty="0"/>
              <a:t> requirements to move from a </a:t>
            </a:r>
            <a:r>
              <a:rPr lang="en-US" sz="3200" i="1" dirty="0" smtClean="0"/>
              <a:t>CP </a:t>
            </a:r>
            <a:r>
              <a:rPr lang="en-US" sz="3200" i="1" dirty="0"/>
              <a:t>class to X/AP </a:t>
            </a:r>
            <a:r>
              <a:rPr lang="en-US" sz="3200" i="1" dirty="0" smtClean="0"/>
              <a:t>class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32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1)</a:t>
            </a:r>
            <a:r>
              <a:rPr lang="en-US" b="1" dirty="0"/>
              <a:t> Teacher Recommendation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	2)</a:t>
            </a:r>
            <a:r>
              <a:rPr lang="en-US" b="1" dirty="0"/>
              <a:t> A or B on semester grade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	3)</a:t>
            </a:r>
            <a:r>
              <a:rPr lang="en-US" b="1" dirty="0"/>
              <a:t> A or B on final exam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* </a:t>
            </a:r>
            <a:r>
              <a:rPr lang="en-US" sz="3600" b="1" dirty="0" smtClean="0"/>
              <a:t>A </a:t>
            </a:r>
            <a:r>
              <a:rPr lang="en-US" sz="3600" b="1" dirty="0"/>
              <a:t>or </a:t>
            </a:r>
            <a:r>
              <a:rPr lang="en-US" sz="3600" b="1" dirty="0" smtClean="0"/>
              <a:t>B on </a:t>
            </a:r>
            <a:r>
              <a:rPr lang="en-US" sz="3600" b="1" dirty="0"/>
              <a:t>semester grade </a:t>
            </a:r>
            <a:r>
              <a:rPr lang="en-US" sz="3600" b="1" dirty="0" smtClean="0"/>
              <a:t>in current honors class to  move on to an </a:t>
            </a:r>
            <a:r>
              <a:rPr lang="en-US" sz="3600" b="1" dirty="0"/>
              <a:t>X/AP course </a:t>
            </a:r>
            <a:r>
              <a:rPr lang="en-US" sz="3600" b="1" dirty="0" smtClean="0"/>
              <a:t> at North Central      </a:t>
            </a:r>
            <a:endParaRPr lang="en-US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0"/>
            <a:ext cx="8839200" cy="3810000"/>
          </a:xfrm>
        </p:spPr>
        <p:txBody>
          <a:bodyPr>
            <a:noAutofit/>
          </a:bodyPr>
          <a:lstStyle/>
          <a:p>
            <a:r>
              <a:rPr lang="en-US" sz="8000" b="1" dirty="0"/>
              <a:t>Time to fill in </a:t>
            </a:r>
            <a:r>
              <a:rPr lang="en-US" sz="8000" b="1" dirty="0" smtClean="0"/>
              <a:t>your</a:t>
            </a:r>
            <a:br>
              <a:rPr lang="en-US" sz="8000" b="1" dirty="0" smtClean="0"/>
            </a:br>
            <a:r>
              <a:rPr lang="en-US" sz="7200" b="1" dirty="0" smtClean="0">
                <a:solidFill>
                  <a:srgbClr val="FF0000"/>
                </a:solidFill>
              </a:rPr>
              <a:t>Course Sign-Up Sheet !</a:t>
            </a:r>
            <a:endParaRPr lang="en-US" sz="7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40932</TotalTime>
  <Words>546</Words>
  <Application>Microsoft Office PowerPoint</Application>
  <PresentationFormat>On-screen Show (4:3)</PresentationFormat>
  <Paragraphs>183</Paragraphs>
  <Slides>21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Welcome to  Academic Planning 2014 - 2015</vt:lpstr>
      <vt:lpstr>Diploma Options</vt:lpstr>
      <vt:lpstr>Graduation Requirements</vt:lpstr>
      <vt:lpstr>    Core 40 – College Prep Diploma</vt:lpstr>
      <vt:lpstr>Core 40 - Academic Honors</vt:lpstr>
      <vt:lpstr>North Central Honors</vt:lpstr>
      <vt:lpstr>IB-Diploma Program</vt:lpstr>
      <vt:lpstr> Criteria for an Honors Class </vt:lpstr>
      <vt:lpstr>Time to fill in your Course Sign-Up Sheet !</vt:lpstr>
      <vt:lpstr>English Course Options (Gr. 9)</vt:lpstr>
      <vt:lpstr>Math Course Options (Gr. 9)</vt:lpstr>
      <vt:lpstr>Science Courses (Gr. 9)</vt:lpstr>
      <vt:lpstr>Humanities Course Options  (Gr. 9) </vt:lpstr>
      <vt:lpstr>PE Course Options</vt:lpstr>
      <vt:lpstr>Options to fulfill PE credits</vt:lpstr>
      <vt:lpstr>World Language Course Options (Gr. 9) Continue with current language or start a new one</vt:lpstr>
      <vt:lpstr>Study Hall </vt:lpstr>
      <vt:lpstr>Other Course Options (Electives)</vt:lpstr>
      <vt:lpstr>Summer School </vt:lpstr>
      <vt:lpstr>Turn in CSS</vt:lpstr>
      <vt:lpstr>Grade 8 Curriculum Night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Academic Planning 2012 - 2013</dc:title>
  <dc:creator>MSD</dc:creator>
  <cp:lastModifiedBy>MSD</cp:lastModifiedBy>
  <cp:revision>366</cp:revision>
  <cp:lastPrinted>2013-11-21T18:49:14Z</cp:lastPrinted>
  <dcterms:created xsi:type="dcterms:W3CDTF">2012-11-12T14:49:12Z</dcterms:created>
  <dcterms:modified xsi:type="dcterms:W3CDTF">2013-12-02T17:43:00Z</dcterms:modified>
</cp:coreProperties>
</file>