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sldIdLst>
    <p:sldId id="257" r:id="rId2"/>
    <p:sldId id="303" r:id="rId3"/>
    <p:sldId id="262" r:id="rId4"/>
    <p:sldId id="263" r:id="rId5"/>
    <p:sldId id="287" r:id="rId6"/>
    <p:sldId id="264" r:id="rId7"/>
    <p:sldId id="304" r:id="rId8"/>
    <p:sldId id="265" r:id="rId9"/>
    <p:sldId id="324" r:id="rId10"/>
    <p:sldId id="325" r:id="rId11"/>
    <p:sldId id="307" r:id="rId12"/>
    <p:sldId id="294" r:id="rId13"/>
    <p:sldId id="295" r:id="rId14"/>
    <p:sldId id="296" r:id="rId15"/>
    <p:sldId id="313" r:id="rId16"/>
    <p:sldId id="321" r:id="rId17"/>
    <p:sldId id="314" r:id="rId18"/>
    <p:sldId id="306" r:id="rId19"/>
    <p:sldId id="271" r:id="rId20"/>
    <p:sldId id="291" r:id="rId21"/>
    <p:sldId id="311" r:id="rId22"/>
    <p:sldId id="309" r:id="rId23"/>
    <p:sldId id="274" r:id="rId24"/>
    <p:sldId id="327" r:id="rId25"/>
    <p:sldId id="275" r:id="rId26"/>
    <p:sldId id="308" r:id="rId27"/>
    <p:sldId id="31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9" autoAdjust="0"/>
    <p:restoredTop sz="90048" autoAdjust="0"/>
  </p:normalViewPr>
  <p:slideViewPr>
    <p:cSldViewPr>
      <p:cViewPr varScale="1">
        <p:scale>
          <a:sx n="50" d="100"/>
          <a:sy n="50" d="100"/>
        </p:scale>
        <p:origin x="31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1548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406771-658E-4388-9FE5-DFF9C172D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17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31DF9-655D-4785-A6BF-64BB4F6C246D}" type="slidenum">
              <a:rPr lang="en-US"/>
              <a:pPr/>
              <a:t>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6B8A7-C1A8-4D40-8464-13AA58E02529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9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485B9-5122-48D3-BA9B-7D4553A4181B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34B04-956B-40C9-93FF-443BCED1F5E5}" type="slidenum">
              <a:rPr lang="en-US"/>
              <a:pPr/>
              <a:t>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77AD3-2CBD-42DD-B383-714012216800}" type="slidenum">
              <a:rPr lang="en-US"/>
              <a:pPr/>
              <a:t>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7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3584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4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28CC72-21D8-4975-9E7A-9C6D9BCA0F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C6C27-75A6-4873-AE9C-1B718552F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27F3B-EFC0-44D9-805D-7B0F0B1DD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9EDC-1FDE-4D6E-8DB2-0C61B470F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0F041-72C4-4C98-8F7C-357A0B5EE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EC093-9880-440B-855E-B42374E22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9C47E-97DC-4CE1-B60F-3259E7CF4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45DFE-7FA4-4163-9AED-C031AED19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0568-AC50-4458-94B9-30AC95E21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BE90-7214-40AA-B60A-FF777901B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2FD5-9E35-4113-98C6-5ADF08C54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04D936C-F328-49EC-812D-12E5EF4228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301"/>
            <a:ext cx="8092440" cy="2006600"/>
          </a:xfrm>
        </p:spPr>
        <p:txBody>
          <a:bodyPr/>
          <a:lstStyle/>
          <a:p>
            <a:r>
              <a:rPr lang="en-US" b="1" dirty="0">
                <a:latin typeface="Californian FB" pitchFamily="18" charset="0"/>
              </a:rPr>
              <a:t>Junior Meeting  </a:t>
            </a:r>
            <a:br>
              <a:rPr lang="en-US" b="1" dirty="0">
                <a:latin typeface="Californian FB" pitchFamily="18" charset="0"/>
              </a:rPr>
            </a:br>
            <a:r>
              <a:rPr lang="en-US" b="1" dirty="0">
                <a:latin typeface="Californian FB" pitchFamily="18" charset="0"/>
              </a:rPr>
              <a:t>“Inside the Admission Office</a:t>
            </a:r>
            <a:r>
              <a:rPr lang="en-US" dirty="0"/>
              <a:t>”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743200"/>
            <a:ext cx="794004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>
                <a:latin typeface="Californian FB" pitchFamily="18" charset="0"/>
              </a:rPr>
              <a:t>North Central High School</a:t>
            </a:r>
          </a:p>
          <a:p>
            <a:pPr>
              <a:lnSpc>
                <a:spcPct val="80000"/>
              </a:lnSpc>
            </a:pPr>
            <a:r>
              <a:rPr lang="en-US" sz="3000" b="1" dirty="0" smtClean="0">
                <a:latin typeface="Californian FB" pitchFamily="18" charset="0"/>
              </a:rPr>
              <a:t>February 13, 2018</a:t>
            </a:r>
            <a:endParaRPr lang="en-US" sz="3000" b="1" dirty="0">
              <a:latin typeface="Californian FB" pitchFamily="18" charset="0"/>
            </a:endParaRPr>
          </a:p>
          <a:p>
            <a:pPr>
              <a:lnSpc>
                <a:spcPct val="80000"/>
              </a:lnSpc>
            </a:pPr>
            <a:endParaRPr lang="en-US" sz="2800" b="1" dirty="0">
              <a:latin typeface="Californian FB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600" b="1" dirty="0">
                <a:latin typeface="Californian FB" pitchFamily="18" charset="0"/>
              </a:rPr>
              <a:t>Susie Bremen </a:t>
            </a:r>
          </a:p>
          <a:p>
            <a:pPr>
              <a:lnSpc>
                <a:spcPct val="80000"/>
              </a:lnSpc>
            </a:pPr>
            <a:r>
              <a:rPr lang="en-US" sz="2600" b="1" dirty="0">
                <a:latin typeface="Californian FB" pitchFamily="18" charset="0"/>
              </a:rPr>
              <a:t>Coordinator for College </a:t>
            </a:r>
            <a:r>
              <a:rPr lang="en-US" sz="2600" b="1" dirty="0" smtClean="0">
                <a:latin typeface="Californian FB" pitchFamily="18" charset="0"/>
              </a:rPr>
              <a:t>Counseling</a:t>
            </a:r>
          </a:p>
          <a:p>
            <a:pPr>
              <a:lnSpc>
                <a:spcPct val="80000"/>
              </a:lnSpc>
            </a:pPr>
            <a:endParaRPr lang="en-US" sz="2600" b="1" dirty="0" smtClean="0">
              <a:latin typeface="Californian FB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600" b="1" dirty="0" smtClean="0">
                <a:latin typeface="Californian FB" pitchFamily="18" charset="0"/>
              </a:rPr>
              <a:t>Andy White </a:t>
            </a:r>
          </a:p>
          <a:p>
            <a:pPr>
              <a:lnSpc>
                <a:spcPct val="80000"/>
              </a:lnSpc>
            </a:pPr>
            <a:r>
              <a:rPr lang="en-US" sz="2600" b="1" dirty="0">
                <a:latin typeface="Californian FB" pitchFamily="18" charset="0"/>
              </a:rPr>
              <a:t>Associate Director of </a:t>
            </a:r>
            <a:r>
              <a:rPr lang="en-US" sz="2600" b="1" dirty="0" smtClean="0">
                <a:latin typeface="Californian FB" pitchFamily="18" charset="0"/>
              </a:rPr>
              <a:t>Admission, Butler University</a:t>
            </a:r>
            <a:endParaRPr lang="en-US" sz="2600" b="1" dirty="0">
              <a:latin typeface="Californian FB" pitchFamily="18" charset="0"/>
            </a:endParaRPr>
          </a:p>
        </p:txBody>
      </p:sp>
      <p:pic>
        <p:nvPicPr>
          <p:cNvPr id="36869" name="Picture 5" descr="NC Crest Red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6701"/>
            <a:ext cx="121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EADA-B0BA-45A2-8E32-845993CB7D2C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>
                <a:latin typeface="Californian FB" pitchFamily="18" charset="0"/>
              </a:rPr>
              <a:t>College Application Issues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AP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test scores are not a required element of the application – submit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scores if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you rocked AP tests; credit is awarded when you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register</a:t>
            </a:r>
          </a:p>
          <a:p>
            <a:pPr>
              <a:lnSpc>
                <a:spcPct val="80000"/>
              </a:lnSpc>
            </a:pPr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Athletes –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work with your coach for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tips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about your process </a:t>
            </a:r>
            <a:r>
              <a:rPr lang="en-US" sz="3600" b="1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(p. </a:t>
            </a:r>
            <a:r>
              <a:rPr lang="en-US" sz="36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38)</a:t>
            </a:r>
          </a:p>
          <a:p>
            <a:pPr>
              <a:lnSpc>
                <a:spcPct val="80000"/>
              </a:lnSpc>
            </a:pPr>
            <a:endParaRPr lang="en-US" sz="1200" b="1" dirty="0" smtClean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Visual &amp; Performing Artists: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portfolios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&amp;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auditions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are </a:t>
            </a:r>
            <a:r>
              <a:rPr lang="en-US" sz="3600" b="1" u="sng" dirty="0">
                <a:latin typeface="Dotum" panose="020B0600000101010101" pitchFamily="34" charset="-127"/>
                <a:ea typeface="Dotum" panose="020B0600000101010101" pitchFamily="34" charset="-127"/>
              </a:rPr>
              <a:t>key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 to your process </a:t>
            </a:r>
          </a:p>
        </p:txBody>
      </p:sp>
    </p:spTree>
    <p:extLst>
      <p:ext uri="{BB962C8B-B14F-4D97-AF65-F5344CB8AC3E}">
        <p14:creationId xmlns:p14="http://schemas.microsoft.com/office/powerpoint/2010/main" val="4016424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1757-C4AF-425B-B7BE-53455B04136E}" type="slidenum">
              <a:rPr lang="en-US"/>
              <a:pPr/>
              <a:t>11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400" b="1" dirty="0">
                <a:latin typeface="Californian FB" pitchFamily="18" charset="0"/>
              </a:rPr>
              <a:t>Apply Online!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010400" cy="45307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8549" name="Picture 5" descr="22230-63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6129338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E6F9-EC8C-4401-9581-F34D6D30B8A5}" type="slidenum">
              <a:rPr lang="en-US"/>
              <a:pPr/>
              <a:t>12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524000"/>
          </a:xfrm>
        </p:spPr>
        <p:txBody>
          <a:bodyPr/>
          <a:lstStyle/>
          <a:p>
            <a:r>
              <a:rPr lang="en-US" sz="5400" b="1" i="1" dirty="0" smtClean="0">
                <a:latin typeface="Californian FB" pitchFamily="18" charset="0"/>
              </a:rPr>
              <a:t>(Re)Introducing</a:t>
            </a:r>
            <a:endParaRPr lang="en-US" sz="5400" b="1" i="1" dirty="0">
              <a:latin typeface="Californian FB" pitchFamily="18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745" y="1600200"/>
            <a:ext cx="8229600" cy="4530725"/>
          </a:xfrm>
        </p:spPr>
        <p:txBody>
          <a:bodyPr/>
          <a:lstStyle/>
          <a:p>
            <a:endParaRPr lang="en-US" dirty="0"/>
          </a:p>
          <a:p>
            <a:pPr lvl="4">
              <a:buFont typeface="Wingdings" pitchFamily="2" charset="2"/>
              <a:buNone/>
            </a:pPr>
            <a:r>
              <a:rPr lang="en-US" sz="4800" dirty="0">
                <a:latin typeface="Californian FB" pitchFamily="18" charset="0"/>
              </a:rPr>
              <a:t>                                                             	</a:t>
            </a:r>
            <a:r>
              <a:rPr lang="en-US" sz="4800" b="1" dirty="0">
                <a:latin typeface="Californian FB" pitchFamily="18" charset="0"/>
              </a:rPr>
              <a:t>NAVIANCE 	</a:t>
            </a:r>
            <a:r>
              <a:rPr lang="en-US" sz="4800" dirty="0">
                <a:latin typeface="Californian FB" pitchFamily="18" charset="0"/>
              </a:rPr>
              <a:t>	</a:t>
            </a:r>
            <a:r>
              <a:rPr lang="en-US" sz="4800" b="1" dirty="0">
                <a:latin typeface="Californian FB" pitchFamily="18" charset="0"/>
              </a:rPr>
              <a:t>Family Connection</a:t>
            </a:r>
          </a:p>
          <a:p>
            <a:pPr lvl="4">
              <a:buFont typeface="Wingdings" pitchFamily="2" charset="2"/>
              <a:buNone/>
            </a:pPr>
            <a:endParaRPr lang="en-US" sz="4800" b="1" dirty="0">
              <a:latin typeface="Californian FB" pitchFamily="18" charset="0"/>
            </a:endParaRPr>
          </a:p>
        </p:txBody>
      </p:sp>
      <p:pic>
        <p:nvPicPr>
          <p:cNvPr id="93190" name="Picture 6" descr="pant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E8CC-0F82-42D3-A08C-EC1AA0BE0ECC}" type="slidenum">
              <a:rPr lang="en-US"/>
              <a:pPr/>
              <a:t>13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>
                <a:latin typeface="Californian FB" pitchFamily="18" charset="0"/>
              </a:rPr>
              <a:t/>
            </a:r>
            <a:br>
              <a:rPr lang="en-US" sz="3400" b="1" dirty="0">
                <a:latin typeface="Californian FB" pitchFamily="18" charset="0"/>
              </a:rPr>
            </a:br>
            <a:r>
              <a:rPr lang="en-US" b="1" dirty="0" smtClean="0">
                <a:latin typeface="Californian FB" pitchFamily="18" charset="0"/>
              </a:rPr>
              <a:t>NAVIANCE</a:t>
            </a:r>
            <a:r>
              <a:rPr lang="en-US" sz="3400" b="1" dirty="0">
                <a:latin typeface="Californian FB" pitchFamily="18" charset="0"/>
              </a:rPr>
              <a:t/>
            </a:r>
            <a:br>
              <a:rPr lang="en-US" sz="3400" b="1" dirty="0">
                <a:latin typeface="Californian FB" pitchFamily="18" charset="0"/>
              </a:rPr>
            </a:br>
            <a:r>
              <a:rPr lang="en-US" sz="3400" b="1" dirty="0">
                <a:latin typeface="Californian FB" pitchFamily="18" charset="0"/>
              </a:rPr>
              <a:t> </a:t>
            </a:r>
            <a:r>
              <a:rPr lang="en-US" sz="3200" b="1" u="sng" dirty="0">
                <a:solidFill>
                  <a:srgbClr val="0000FF"/>
                </a:solidFill>
                <a:latin typeface="Californian FB" pitchFamily="18" charset="0"/>
              </a:rPr>
              <a:t>http://connection.naviance.com/northcentral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latin typeface="Californian FB" pitchFamily="18" charset="0"/>
              </a:rPr>
              <a:t>             </a:t>
            </a:r>
            <a:r>
              <a:rPr lang="en-US" sz="3600" b="1" dirty="0" smtClean="0">
                <a:latin typeface="Californian FB" pitchFamily="18" charset="0"/>
              </a:rPr>
              <a:t>Premiere Web-based </a:t>
            </a:r>
            <a:r>
              <a:rPr lang="en-US" b="1" dirty="0" smtClean="0">
                <a:latin typeface="Californian FB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latin typeface="Californian FB" pitchFamily="18" charset="0"/>
              </a:rPr>
              <a:t>         </a:t>
            </a:r>
            <a:r>
              <a:rPr lang="en-US" sz="3600" b="1" dirty="0" smtClean="0">
                <a:latin typeface="Californian FB" pitchFamily="18" charset="0"/>
              </a:rPr>
              <a:t>College </a:t>
            </a:r>
            <a:r>
              <a:rPr lang="en-US" sz="3600" b="1" dirty="0">
                <a:latin typeface="Californian FB" pitchFamily="18" charset="0"/>
              </a:rPr>
              <a:t>Planning </a:t>
            </a:r>
            <a:r>
              <a:rPr lang="en-US" sz="3600" b="1" dirty="0" smtClean="0">
                <a:latin typeface="Californian FB" pitchFamily="18" charset="0"/>
              </a:rPr>
              <a:t>System   </a:t>
            </a:r>
            <a:endParaRPr lang="en-US" sz="3600" b="1" dirty="0">
              <a:latin typeface="Californian FB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alifornian FB" pitchFamily="18" charset="0"/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  <a:latin typeface="Californian FB" pitchFamily="18" charset="0"/>
              </a:rPr>
              <a:t>REQUIRES A VALID </a:t>
            </a:r>
            <a:r>
              <a:rPr lang="en-US" b="1" dirty="0" smtClean="0">
                <a:solidFill>
                  <a:srgbClr val="FF0000"/>
                </a:solidFill>
                <a:latin typeface="Californian FB" pitchFamily="18" charset="0"/>
              </a:rPr>
              <a:t>E~MAIL </a:t>
            </a:r>
            <a:r>
              <a:rPr lang="en-US" b="1" dirty="0">
                <a:solidFill>
                  <a:srgbClr val="FF0000"/>
                </a:solidFill>
                <a:latin typeface="Californian FB" pitchFamily="18" charset="0"/>
              </a:rPr>
              <a:t>ADDRESS</a:t>
            </a:r>
          </a:p>
          <a:p>
            <a:pPr lvl="1"/>
            <a:endParaRPr lang="en-US" sz="1000" dirty="0">
              <a:latin typeface="Californian FB" pitchFamily="18" charset="0"/>
            </a:endParaRPr>
          </a:p>
          <a:p>
            <a:r>
              <a:rPr lang="en-US" b="1" dirty="0">
                <a:latin typeface="Californian FB" pitchFamily="18" charset="0"/>
              </a:rPr>
              <a:t>Research </a:t>
            </a:r>
            <a:r>
              <a:rPr lang="en-US" b="1" dirty="0" smtClean="0">
                <a:latin typeface="Californian FB" pitchFamily="18" charset="0"/>
              </a:rPr>
              <a:t>Colleges, Careers &amp; Scholarships</a:t>
            </a:r>
            <a:endParaRPr lang="en-US" b="1" dirty="0">
              <a:latin typeface="Californian FB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000" dirty="0">
              <a:latin typeface="Californian FB" pitchFamily="18" charset="0"/>
            </a:endParaRPr>
          </a:p>
          <a:p>
            <a:r>
              <a:rPr lang="en-US" b="1" dirty="0">
                <a:latin typeface="Californian FB" pitchFamily="18" charset="0"/>
              </a:rPr>
              <a:t>Sign-up to meet with visiting college reps</a:t>
            </a:r>
          </a:p>
          <a:p>
            <a:pPr>
              <a:buFont typeface="Wingdings" pitchFamily="2" charset="2"/>
              <a:buNone/>
            </a:pPr>
            <a:endParaRPr lang="en-US" sz="1000" dirty="0">
              <a:latin typeface="Californian FB" pitchFamily="18" charset="0"/>
            </a:endParaRPr>
          </a:p>
          <a:p>
            <a:r>
              <a:rPr lang="en-US" b="1" dirty="0">
                <a:latin typeface="Californian FB" pitchFamily="18" charset="0"/>
              </a:rPr>
              <a:t>Live links to sites of interest</a:t>
            </a:r>
          </a:p>
          <a:p>
            <a:endParaRPr lang="en-US" dirty="0">
              <a:latin typeface="Californian FB" pitchFamily="18" charset="0"/>
            </a:endParaRPr>
          </a:p>
        </p:txBody>
      </p:sp>
      <p:pic>
        <p:nvPicPr>
          <p:cNvPr id="5" name="Picture 4" descr="Navigato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9812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avigato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981200"/>
            <a:ext cx="121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251D-01B6-4BB9-8444-4A29022B7AF8}" type="slidenum">
              <a:rPr lang="en-US"/>
              <a:pPr/>
              <a:t>14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Californian FB" pitchFamily="18" charset="0"/>
              </a:rPr>
              <a:t>NAVIANCE</a:t>
            </a:r>
            <a:r>
              <a:rPr lang="en-US" sz="3400" b="1" dirty="0">
                <a:latin typeface="Californian FB" pitchFamily="18" charset="0"/>
              </a:rPr>
              <a:t/>
            </a:r>
            <a:br>
              <a:rPr lang="en-US" sz="3400" b="1" dirty="0">
                <a:latin typeface="Californian FB" pitchFamily="18" charset="0"/>
              </a:rPr>
            </a:br>
            <a:r>
              <a:rPr lang="en-US" sz="3200" b="1" u="sng" dirty="0">
                <a:solidFill>
                  <a:srgbClr val="0000FF"/>
                </a:solidFill>
                <a:latin typeface="Californian FB" pitchFamily="18" charset="0"/>
              </a:rPr>
              <a:t>http://connection.naviance.com/northcentral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77" y="1981200"/>
            <a:ext cx="8229600" cy="4572000"/>
          </a:xfrm>
        </p:spPr>
        <p:txBody>
          <a:bodyPr/>
          <a:lstStyle/>
          <a:p>
            <a:r>
              <a:rPr lang="en-US" sz="3600" b="1" dirty="0">
                <a:latin typeface="Californian FB" pitchFamily="18" charset="0"/>
              </a:rPr>
              <a:t>Get college updates from Guidance</a:t>
            </a:r>
          </a:p>
          <a:p>
            <a:endParaRPr lang="en-US" sz="1200" b="1" dirty="0" smtClean="0">
              <a:latin typeface="Californian FB" pitchFamily="18" charset="0"/>
            </a:endParaRPr>
          </a:p>
          <a:p>
            <a:r>
              <a:rPr lang="en-US" sz="3600" b="1" dirty="0" smtClean="0">
                <a:latin typeface="Californian FB" pitchFamily="18" charset="0"/>
              </a:rPr>
              <a:t>Summer enrichment programs</a:t>
            </a:r>
            <a:endParaRPr lang="en-US" sz="3600" b="1" dirty="0">
              <a:latin typeface="Californian FB" pitchFamily="18" charset="0"/>
            </a:endParaRPr>
          </a:p>
          <a:p>
            <a:endParaRPr lang="en-US" sz="1200" dirty="0">
              <a:latin typeface="Californian FB" pitchFamily="18" charset="0"/>
            </a:endParaRPr>
          </a:p>
          <a:p>
            <a:r>
              <a:rPr lang="en-US" sz="3600" b="1" dirty="0" smtClean="0">
                <a:latin typeface="Californian FB" pitchFamily="18" charset="0"/>
              </a:rPr>
              <a:t>Track the entire college search process</a:t>
            </a:r>
            <a:endParaRPr lang="en-US" sz="3600" b="1" dirty="0">
              <a:latin typeface="Californian FB" pitchFamily="18" charset="0"/>
            </a:endParaRPr>
          </a:p>
          <a:p>
            <a:endParaRPr lang="en-US" sz="1200" dirty="0">
              <a:latin typeface="Californian FB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Californian FB" pitchFamily="18" charset="0"/>
              </a:rPr>
              <a:t>Login instructions can be found in your </a:t>
            </a:r>
            <a:r>
              <a:rPr lang="en-US" sz="3600" b="1" u="sng" dirty="0" smtClean="0">
                <a:solidFill>
                  <a:srgbClr val="FF0000"/>
                </a:solidFill>
                <a:latin typeface="Californian FB" pitchFamily="18" charset="0"/>
              </a:rPr>
              <a:t>College Handbook</a:t>
            </a:r>
            <a:r>
              <a:rPr lang="en-US" sz="3600" b="1" dirty="0" smtClean="0">
                <a:solidFill>
                  <a:srgbClr val="FF0000"/>
                </a:solidFill>
                <a:latin typeface="Californian FB" pitchFamily="18" charset="0"/>
              </a:rPr>
              <a:t> (p. 8) and on NC’s website under ‘For Families/Guidance’</a:t>
            </a:r>
            <a:endParaRPr lang="en-US" sz="2800" b="1" dirty="0">
              <a:latin typeface="Californian FB" pitchFamily="18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11150" y="3209925"/>
            <a:ext cx="269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90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latin typeface="Californian FB" pitchFamily="18" charset="0"/>
              </a:rPr>
              <a:t>NAVIANCE </a:t>
            </a:r>
            <a:r>
              <a:rPr lang="en-US" sz="4400" b="1" dirty="0" smtClean="0">
                <a:latin typeface="Californian FB" pitchFamily="18" charset="0"/>
              </a:rPr>
              <a:t>Registration</a:t>
            </a:r>
            <a:r>
              <a:rPr lang="en-US" sz="4800" b="1" dirty="0" smtClean="0">
                <a:latin typeface="Californian FB" pitchFamily="18" charset="0"/>
              </a:rPr>
              <a:t> Page </a:t>
            </a:r>
            <a:endParaRPr lang="en-US" sz="4800" b="1" dirty="0">
              <a:latin typeface="Californian FB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9EDC-1FDE-4D6E-8DB2-0C61B470F9C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92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algn="ctr"/>
            <a:r>
              <a:rPr lang="en-US" sz="4200" b="1" dirty="0">
                <a:latin typeface="Californian FB" panose="0207040306080B030204" pitchFamily="18" charset="0"/>
              </a:rPr>
              <a:t>NAVIANCE: College Applications</a:t>
            </a:r>
            <a:endParaRPr lang="en-US" sz="4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9EDC-1FDE-4D6E-8DB2-0C61B470F9C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7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251D-01B6-4BB9-8444-4A29022B7AF8}" type="slidenum">
              <a:rPr lang="en-US"/>
              <a:pPr/>
              <a:t>17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ctr"/>
            <a:r>
              <a:rPr lang="en-US" sz="3400" b="1" i="1" dirty="0" smtClean="0">
                <a:latin typeface="Californian FB" pitchFamily="18" charset="0"/>
              </a:rPr>
              <a:t/>
            </a:r>
            <a:br>
              <a:rPr lang="en-US" sz="3400" b="1" i="1" dirty="0" smtClean="0">
                <a:latin typeface="Californian FB" pitchFamily="18" charset="0"/>
              </a:rPr>
            </a:br>
            <a:r>
              <a:rPr lang="en-US" sz="3400" b="1" i="1" dirty="0" smtClean="0">
                <a:latin typeface="Californian FB" pitchFamily="18" charset="0"/>
              </a:rPr>
              <a:t/>
            </a:r>
            <a:br>
              <a:rPr lang="en-US" sz="3400" b="1" i="1" dirty="0" smtClean="0">
                <a:latin typeface="Californian FB" pitchFamily="18" charset="0"/>
              </a:rPr>
            </a:br>
            <a:r>
              <a:rPr lang="en-US" sz="3400" b="1" dirty="0">
                <a:latin typeface="Californian FB" pitchFamily="18" charset="0"/>
              </a:rPr>
              <a:t> </a:t>
            </a:r>
            <a:r>
              <a:rPr lang="en-US" sz="4400" b="1" dirty="0">
                <a:latin typeface="Californian FB" pitchFamily="18" charset="0"/>
              </a:rPr>
              <a:t>Electronic Transcripts</a:t>
            </a:r>
            <a:r>
              <a:rPr lang="en-US" sz="3400" b="1" dirty="0">
                <a:latin typeface="Californian FB" pitchFamily="18" charset="0"/>
              </a:rPr>
              <a:t/>
            </a:r>
            <a:br>
              <a:rPr lang="en-US" sz="3400" b="1" dirty="0">
                <a:latin typeface="Californian FB" pitchFamily="18" charset="0"/>
              </a:rPr>
            </a:br>
            <a:r>
              <a:rPr lang="en-US" sz="1200" b="1" dirty="0">
                <a:latin typeface="Californian FB" pitchFamily="18" charset="0"/>
              </a:rPr>
              <a:t/>
            </a:r>
            <a:br>
              <a:rPr lang="en-US" sz="1200" b="1" dirty="0">
                <a:latin typeface="Californian FB" pitchFamily="18" charset="0"/>
              </a:rPr>
            </a:br>
            <a:r>
              <a:rPr lang="en-US" b="1" dirty="0" smtClean="0">
                <a:latin typeface="Californian FB" pitchFamily="18" charset="0"/>
              </a:rPr>
              <a:t>PARCHMENT</a:t>
            </a:r>
            <a:r>
              <a:rPr lang="en-US" sz="3400" b="1" dirty="0" smtClean="0">
                <a:latin typeface="Californian FB" pitchFamily="18" charset="0"/>
              </a:rPr>
              <a:t/>
            </a:r>
            <a:br>
              <a:rPr lang="en-US" sz="3400" b="1" dirty="0" smtClean="0">
                <a:latin typeface="Californian FB" pitchFamily="18" charset="0"/>
              </a:rPr>
            </a:br>
            <a:r>
              <a:rPr lang="en-US" sz="2000" b="1" dirty="0">
                <a:latin typeface="Californian FB" pitchFamily="18" charset="0"/>
              </a:rPr>
              <a:t/>
            </a:r>
            <a:br>
              <a:rPr lang="en-US" sz="2000" b="1" dirty="0">
                <a:latin typeface="Californian FB" pitchFamily="18" charset="0"/>
              </a:rPr>
            </a:br>
            <a:r>
              <a:rPr lang="en-US" sz="3200" b="1" u="sng" dirty="0" smtClean="0">
                <a:solidFill>
                  <a:srgbClr val="0000FF"/>
                </a:solidFill>
                <a:latin typeface="Californian FB" pitchFamily="18" charset="0"/>
              </a:rPr>
              <a:t>www.parchment.com</a:t>
            </a:r>
            <a:endParaRPr lang="en-US" sz="3200" b="1" u="sng" dirty="0">
              <a:solidFill>
                <a:srgbClr val="0000FF"/>
              </a:solidFill>
              <a:latin typeface="Californian FB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19600"/>
          </a:xfrm>
        </p:spPr>
        <p:txBody>
          <a:bodyPr/>
          <a:lstStyle/>
          <a:p>
            <a:pPr>
              <a:buNone/>
            </a:pPr>
            <a:endParaRPr lang="en-US" b="1" dirty="0">
              <a:latin typeface="Californian FB" pitchFamily="18" charset="0"/>
            </a:endParaRPr>
          </a:p>
          <a:p>
            <a:endParaRPr lang="en-US" sz="1000" dirty="0" smtClean="0">
              <a:latin typeface="Californian FB" pitchFamily="18" charset="0"/>
            </a:endParaRPr>
          </a:p>
          <a:p>
            <a:pPr marL="0" indent="0">
              <a:buNone/>
            </a:pPr>
            <a:endParaRPr lang="en-US" sz="1000" dirty="0">
              <a:latin typeface="Californian FB" pitchFamily="18" charset="0"/>
            </a:endParaRPr>
          </a:p>
          <a:p>
            <a:pPr marL="0" indent="0">
              <a:buNone/>
            </a:pPr>
            <a:endParaRPr lang="en-US" sz="1000" dirty="0">
              <a:latin typeface="Californian FB" pitchFamily="18" charset="0"/>
            </a:endParaRPr>
          </a:p>
          <a:p>
            <a:r>
              <a:rPr lang="en-US" sz="4000" b="1" dirty="0" smtClean="0">
                <a:latin typeface="Californian FB" pitchFamily="18" charset="0"/>
              </a:rPr>
              <a:t>Register now! </a:t>
            </a:r>
            <a:r>
              <a:rPr lang="en-US" sz="3600" b="1" dirty="0" smtClean="0">
                <a:solidFill>
                  <a:srgbClr val="FF0000"/>
                </a:solidFill>
                <a:latin typeface="Californian FB" pitchFamily="18" charset="0"/>
              </a:rPr>
              <a:t>(p. 10)</a:t>
            </a:r>
          </a:p>
          <a:p>
            <a:endParaRPr lang="en-US" sz="1200" b="1" dirty="0" smtClean="0">
              <a:latin typeface="Californian FB" pitchFamily="18" charset="0"/>
            </a:endParaRPr>
          </a:p>
          <a:p>
            <a:r>
              <a:rPr lang="en-US" sz="4000" b="1" dirty="0" smtClean="0">
                <a:latin typeface="Californian FB" pitchFamily="18" charset="0"/>
              </a:rPr>
              <a:t>Return to the site to add colleges</a:t>
            </a:r>
          </a:p>
          <a:p>
            <a:endParaRPr lang="en-US" sz="1200" b="1" dirty="0" smtClean="0">
              <a:latin typeface="Californian FB" pitchFamily="18" charset="0"/>
            </a:endParaRPr>
          </a:p>
          <a:p>
            <a:r>
              <a:rPr lang="en-US" sz="4000" b="1" dirty="0" smtClean="0">
                <a:latin typeface="Californian FB" pitchFamily="18" charset="0"/>
              </a:rPr>
              <a:t>Request electronic transcripts</a:t>
            </a:r>
            <a:endParaRPr lang="en-US" b="1" dirty="0">
              <a:latin typeface="Californian FB" pitchFamily="18" charset="0"/>
            </a:endParaRPr>
          </a:p>
          <a:p>
            <a:endParaRPr lang="en-US" sz="1000" dirty="0">
              <a:latin typeface="Californian FB" pitchFamily="18" charset="0"/>
            </a:endParaRPr>
          </a:p>
          <a:p>
            <a:endParaRPr lang="en-US" sz="1000" dirty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11150" y="3209925"/>
            <a:ext cx="269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90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90A8-2EF1-49F0-8B5E-4D32EBA58802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7525" name="Picture 5" descr="082602borgman_600x3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8988425" cy="6507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4D99-EDD7-4FE9-8990-045354D14717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400"/>
              <a:t> </a:t>
            </a:r>
            <a:r>
              <a:rPr lang="en-US" sz="4400" b="1">
                <a:latin typeface="Californian FB" pitchFamily="18" charset="0"/>
              </a:rPr>
              <a:t>$$$ for College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95450"/>
            <a:ext cx="8534400" cy="4705349"/>
          </a:xfrm>
        </p:spPr>
        <p:txBody>
          <a:bodyPr/>
          <a:lstStyle/>
          <a:p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Apply for financial aid early in your senior year (based on </a:t>
            </a:r>
            <a:r>
              <a:rPr lang="en-US" b="1" i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‘prior </a:t>
            </a:r>
            <a:r>
              <a:rPr lang="en-US" b="1" i="1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prior</a:t>
            </a:r>
            <a:r>
              <a:rPr lang="en-US" b="1" i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year’), </a:t>
            </a:r>
            <a:r>
              <a:rPr lang="en-US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p. 48</a:t>
            </a:r>
            <a:r>
              <a:rPr lang="en-US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)</a:t>
            </a:r>
          </a:p>
          <a:p>
            <a:endParaRPr lang="en-US" sz="1600" b="1" dirty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Admission applications often serve as initial scholarship screening </a:t>
            </a:r>
          </a:p>
          <a:p>
            <a:endParaRPr lang="en-US" sz="16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Online scholarships sites: </a:t>
            </a:r>
          </a:p>
          <a:p>
            <a:pPr lvl="1"/>
            <a:r>
              <a:rPr lang="en-US" sz="2800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www.cappex.com</a:t>
            </a:r>
            <a:endParaRPr lang="en-US" sz="2800" b="1" dirty="0" smtClean="0">
              <a:solidFill>
                <a:srgbClr val="0000F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2800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www.collegeboard.org/scholarships</a:t>
            </a:r>
          </a:p>
          <a:p>
            <a:pPr lvl="1"/>
            <a:r>
              <a:rPr lang="en-US" sz="2800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www.unigo.com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endParaRPr lang="en-US" sz="2800" b="1" u="sng" dirty="0">
              <a:solidFill>
                <a:srgbClr val="0000F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59396" name="Picture 4" descr="j04046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0"/>
            <a:ext cx="1600200" cy="142081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493-FE66-4CC6-AF65-FE7AD4579082}" type="slidenum">
              <a:rPr lang="en-US"/>
              <a:pPr/>
              <a:t>2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en-US" sz="180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en-US" sz="1800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en-US" sz="1800"/>
          </a:p>
        </p:txBody>
      </p:sp>
      <p:pic>
        <p:nvPicPr>
          <p:cNvPr id="103431" name="Picture 7" descr="Midvale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129-A947-4E6D-97FA-2BF791CF215E}" type="slidenum">
              <a:rPr lang="en-US"/>
              <a:pPr/>
              <a:t>20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en-US" sz="3400" dirty="0"/>
              <a:t> </a:t>
            </a:r>
            <a:r>
              <a:rPr lang="en-US" sz="4400" b="1" dirty="0">
                <a:latin typeface="Californian FB" pitchFamily="18" charset="0"/>
              </a:rPr>
              <a:t>$$$ for College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 Outside </a:t>
            </a: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“Scholarship Season” begins in </a:t>
            </a: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 	December</a:t>
            </a:r>
          </a:p>
          <a:p>
            <a:pPr marL="0" indent="0" algn="ctr">
              <a:buNone/>
            </a:pPr>
            <a:endParaRPr lang="en-US" sz="16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Use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online scholarship search tools</a:t>
            </a:r>
          </a:p>
          <a:p>
            <a:pPr lvl="1"/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Be prepared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to </a:t>
            </a:r>
            <a:r>
              <a:rPr lang="en-US" sz="3200" b="1" u="sng" dirty="0">
                <a:latin typeface="Dotum" panose="020B0600000101010101" pitchFamily="34" charset="-127"/>
                <a:ea typeface="Dotum" panose="020B0600000101010101" pitchFamily="34" charset="-127"/>
              </a:rPr>
              <a:t>write essays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</a:p>
          <a:p>
            <a:pPr lvl="1"/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Leadership </a:t>
            </a:r>
          </a:p>
          <a:p>
            <a:pPr lvl="1"/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Service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to others</a:t>
            </a:r>
          </a:p>
          <a:p>
            <a:pPr lvl="1"/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Many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awards focus on demonstrated 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	financial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need and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1</a:t>
            </a:r>
            <a:r>
              <a:rPr lang="en-US" sz="3200" b="1" baseline="30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st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generation 	</a:t>
            </a:r>
            <a:endParaRPr lang="en-US" sz="3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90119" name="Picture 7" descr="j04247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1524000" cy="1330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F34-C82E-468B-8D46-B3A99765A545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Californian FB" pitchFamily="18" charset="0"/>
              </a:rPr>
              <a:t>Upcoming </a:t>
            </a:r>
            <a:r>
              <a:rPr lang="en-US" sz="4800" b="1" dirty="0">
                <a:latin typeface="Californian FB" pitchFamily="18" charset="0"/>
              </a:rPr>
              <a:t>Programs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828800"/>
            <a:ext cx="9296400" cy="464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rgbClr val="0000FF"/>
                </a:solidFill>
                <a:latin typeface="Californian FB" panose="0207040306080B030204" pitchFamily="18" charset="0"/>
                <a:ea typeface="Dotum" panose="020B0600000101010101" pitchFamily="34" charset="-127"/>
              </a:rPr>
              <a:t>Princeton Review </a:t>
            </a:r>
            <a:r>
              <a:rPr lang="en-US" sz="3600" b="1" dirty="0" smtClean="0">
                <a:solidFill>
                  <a:srgbClr val="0000FF"/>
                </a:solidFill>
                <a:latin typeface="Californian FB" panose="0207040306080B030204" pitchFamily="18" charset="0"/>
                <a:ea typeface="Dotum" panose="020B0600000101010101" pitchFamily="34" charset="-127"/>
              </a:rPr>
              <a:t>FREE Practice SAT</a:t>
            </a:r>
            <a:endParaRPr lang="en-US" sz="1200" b="1" u="sng" dirty="0">
              <a:solidFill>
                <a:srgbClr val="0000F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2"/>
            <a:r>
              <a:rPr lang="en-U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Sunday, APRIL 29,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1:00 pm – 5:00 pm</a:t>
            </a:r>
          </a:p>
          <a:p>
            <a:pPr lvl="1"/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457200" lvl="1" indent="0">
              <a:buNone/>
            </a:pPr>
            <a:r>
              <a:rPr lang="en-US" sz="3600" b="1" dirty="0" smtClean="0">
                <a:solidFill>
                  <a:srgbClr val="0000FF"/>
                </a:solidFill>
                <a:latin typeface="Californian FB" panose="0207040306080B030204" pitchFamily="18" charset="0"/>
                <a:ea typeface="Dotum" panose="020B0600000101010101" pitchFamily="34" charset="-127"/>
              </a:rPr>
              <a:t>    Princeton </a:t>
            </a:r>
            <a:r>
              <a:rPr lang="en-US" sz="3600" b="1" dirty="0">
                <a:solidFill>
                  <a:srgbClr val="0000FF"/>
                </a:solidFill>
                <a:latin typeface="Californian FB" panose="0207040306080B030204" pitchFamily="18" charset="0"/>
                <a:ea typeface="Dotum" panose="020B0600000101010101" pitchFamily="34" charset="-127"/>
              </a:rPr>
              <a:t>Review FREE Practice </a:t>
            </a:r>
            <a:r>
              <a:rPr lang="en-US" sz="3600" b="1" dirty="0" smtClean="0">
                <a:solidFill>
                  <a:srgbClr val="0000FF"/>
                </a:solidFill>
                <a:latin typeface="Californian FB" panose="0207040306080B030204" pitchFamily="18" charset="0"/>
                <a:ea typeface="Dotum" panose="020B0600000101010101" pitchFamily="34" charset="-127"/>
              </a:rPr>
              <a:t>ACT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Sunday</a:t>
            </a:r>
            <a:r>
              <a:rPr lang="en-US" sz="2800" b="1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, MAY </a:t>
            </a:r>
            <a:r>
              <a:rPr lang="en-U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6,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1:00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pm –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5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pm</a:t>
            </a:r>
          </a:p>
          <a:p>
            <a:pPr marL="457200" lvl="1" indent="0">
              <a:buNone/>
            </a:pPr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457200" lvl="1" indent="0">
              <a:buNone/>
            </a:pPr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457200" lvl="1" indent="0">
              <a:buNone/>
            </a:pP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Register online: </a:t>
            </a:r>
            <a:r>
              <a:rPr lang="en-US" sz="3200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www/PrincetonReview.com</a:t>
            </a:r>
            <a:endParaRPr lang="en-US" sz="3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endParaRPr lang="en-US" sz="1200" b="1" u="sng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>
              <a:buFont typeface="Wingdings" pitchFamily="2" charset="2"/>
              <a:buNone/>
            </a:pPr>
            <a:endParaRPr lang="en-US" sz="3200" b="1" dirty="0">
              <a:latin typeface="Cambria" pitchFamily="18" charset="0"/>
            </a:endParaRPr>
          </a:p>
          <a:p>
            <a:pPr lvl="1"/>
            <a:endParaRPr lang="en-US" sz="2500" b="1" dirty="0">
              <a:latin typeface="Cambria" pitchFamily="18" charset="0"/>
            </a:endParaRPr>
          </a:p>
          <a:p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3269-C7F8-44EA-9B3E-DA08BB57CBAB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Californian FB" pitchFamily="18" charset="0"/>
              </a:rPr>
              <a:t>Upcoming </a:t>
            </a:r>
            <a:r>
              <a:rPr lang="en-US" sz="4800" b="1" dirty="0">
                <a:latin typeface="Californian FB" pitchFamily="18" charset="0"/>
              </a:rPr>
              <a:t>Programs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429" y="1772104"/>
            <a:ext cx="8229600" cy="44545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u="sng" dirty="0">
                <a:solidFill>
                  <a:srgbClr val="0000FF"/>
                </a:solidFill>
                <a:latin typeface="Californian FB" panose="0207040306080B030204" pitchFamily="18" charset="0"/>
              </a:rPr>
              <a:t>ZAPS </a:t>
            </a:r>
            <a:r>
              <a:rPr lang="en-US" sz="3600" b="1" u="sng" dirty="0" smtClean="0">
                <a:solidFill>
                  <a:srgbClr val="0000FF"/>
                </a:solidFill>
                <a:latin typeface="Californian FB" panose="0207040306080B030204" pitchFamily="18" charset="0"/>
              </a:rPr>
              <a:t>ACT &amp; SAT Seminars</a:t>
            </a:r>
            <a:endParaRPr lang="en-US" sz="3600" b="1" u="sng" dirty="0">
              <a:solidFill>
                <a:srgbClr val="0000FF"/>
              </a:solidFill>
              <a:latin typeface="Californian FB" panose="0207040306080B030204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800" b="1" u="sng" dirty="0">
              <a:solidFill>
                <a:srgbClr val="0000FF"/>
              </a:solidFill>
              <a:latin typeface="Cambria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Sunday, MARCH 11,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12:30-6 pm</a:t>
            </a:r>
            <a:endParaRPr lang="en-US" sz="3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endParaRPr lang="en-US" sz="1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Cost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$89.99  </a:t>
            </a:r>
          </a:p>
          <a:p>
            <a:pPr lvl="2">
              <a:lnSpc>
                <a:spcPct val="80000"/>
              </a:lnSpc>
            </a:pP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Includes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Study Guide &amp;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Training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Workbooks</a:t>
            </a:r>
            <a:endParaRPr lang="en-US" sz="2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endParaRPr lang="en-US" sz="1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Register online: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endParaRPr lang="en-US" sz="36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2">
              <a:lnSpc>
                <a:spcPct val="80000"/>
              </a:lnSpc>
            </a:pPr>
            <a:r>
              <a:rPr lang="en-US" sz="3200" b="1" u="sng" dirty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www.zaps.com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 or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1-877-927-8378</a:t>
            </a:r>
            <a:endParaRPr lang="en-US" sz="32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353-6071-4FA6-9A2E-038AE0FC76AD}" type="slidenum">
              <a:rPr lang="en-US"/>
              <a:pPr/>
              <a:t>23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Californian FB" pitchFamily="18" charset="0"/>
              </a:rPr>
              <a:t>Help from </a:t>
            </a:r>
            <a:r>
              <a:rPr lang="en-US" sz="4400" b="1" dirty="0" smtClean="0">
                <a:latin typeface="Californian FB" pitchFamily="18" charset="0"/>
              </a:rPr>
              <a:t>College Coordinator</a:t>
            </a:r>
            <a:endParaRPr lang="en-US" sz="4400" b="1" dirty="0">
              <a:latin typeface="Californian FB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Regular “COLLEGE CORNER” e- newsletters</a:t>
            </a:r>
            <a:endParaRPr lang="en-US" sz="10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8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Appointments scheduled </a:t>
            </a:r>
            <a:r>
              <a:rPr lang="en-US" sz="3600" b="1" i="1" dirty="0">
                <a:latin typeface="Dotum" panose="020B0600000101010101" pitchFamily="34" charset="-127"/>
                <a:ea typeface="Dotum" panose="020B0600000101010101" pitchFamily="34" charset="-127"/>
              </a:rPr>
              <a:t>after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 the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    </a:t>
            </a:r>
            <a:r>
              <a:rPr lang="en-US" sz="3600" b="1" u="sng" dirty="0">
                <a:latin typeface="Dotum" panose="020B0600000101010101" pitchFamily="34" charset="-127"/>
                <a:ea typeface="Dotum" panose="020B0600000101010101" pitchFamily="34" charset="-127"/>
              </a:rPr>
              <a:t>My College Search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 form is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returned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90000"/>
              </a:lnSpc>
            </a:pPr>
            <a:endParaRPr lang="en-US" sz="8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90000"/>
              </a:lnSpc>
            </a:pPr>
            <a:endParaRPr lang="en-US" sz="8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Join REMIND for updates:</a:t>
            </a:r>
          </a:p>
          <a:p>
            <a:pPr lvl="1">
              <a:lnSpc>
                <a:spcPct val="90000"/>
              </a:lnSpc>
            </a:pPr>
            <a:r>
              <a:rPr lang="en-US" sz="40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Text </a:t>
            </a:r>
            <a:r>
              <a:rPr lang="en-US" sz="4000" b="1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@ncgrad2019 </a:t>
            </a:r>
            <a:r>
              <a:rPr lang="en-US" sz="40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to </a:t>
            </a:r>
            <a:r>
              <a:rPr lang="en-US" sz="4000" b="1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81010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1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36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90000"/>
              </a:lnSpc>
            </a:pPr>
            <a:endParaRPr lang="en-US" sz="1400" b="1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3600" b="1" dirty="0">
              <a:latin typeface="Cambria" pitchFamily="18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3400" dirty="0">
              <a:latin typeface="Californian FB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Californian FB" panose="0207040306080B030204" pitchFamily="18" charset="0"/>
              </a:rPr>
              <a:t>Follow us on Twitter</a:t>
            </a:r>
            <a:endParaRPr lang="en-US" sz="7200" b="1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     </a:t>
            </a:r>
            <a:r>
              <a:rPr lang="en-US" sz="54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@ NcCounselors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886200"/>
            <a:ext cx="1550046" cy="125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E04-8298-4469-81D0-E0228B9A2CD4}" type="slidenum">
              <a:rPr lang="en-US"/>
              <a:pPr/>
              <a:t>25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pPr algn="ctr"/>
            <a:r>
              <a:rPr lang="en-US" sz="4400" b="1" dirty="0">
                <a:latin typeface="Californian FB" pitchFamily="18" charset="0"/>
              </a:rPr>
              <a:t>College Admission </a:t>
            </a:r>
            <a:r>
              <a:rPr lang="en-US" sz="4400" b="1" dirty="0" smtClean="0">
                <a:latin typeface="Californian FB" pitchFamily="18" charset="0"/>
              </a:rPr>
              <a:t>“Boot Camp”</a:t>
            </a:r>
            <a:r>
              <a:rPr lang="en-US" sz="4400" b="1" dirty="0">
                <a:latin typeface="Californian FB" pitchFamily="18" charset="0"/>
              </a:rPr>
              <a:t/>
            </a:r>
            <a:br>
              <a:rPr lang="en-US" sz="4400" b="1" dirty="0">
                <a:latin typeface="Californian FB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alifornian FB" pitchFamily="18" charset="0"/>
              </a:rPr>
              <a:t>MAY 31 &amp; JUNE  1</a:t>
            </a:r>
            <a:r>
              <a:rPr lang="en-US" sz="3200" b="1" dirty="0" smtClean="0">
                <a:solidFill>
                  <a:srgbClr val="0000FF"/>
                </a:solidFill>
                <a:latin typeface="Californian FB" pitchFamily="18" charset="0"/>
              </a:rPr>
              <a:t>*</a:t>
            </a:r>
            <a:r>
              <a:rPr lang="en-US" sz="3200" b="1" dirty="0">
                <a:latin typeface="Californian FB" pitchFamily="18" charset="0"/>
              </a:rPr>
              <a:t/>
            </a:r>
            <a:br>
              <a:rPr lang="en-US" sz="3200" b="1" dirty="0">
                <a:latin typeface="Californian FB" pitchFamily="18" charset="0"/>
              </a:rPr>
            </a:br>
            <a:r>
              <a:rPr lang="en-US" sz="3200" b="1" dirty="0" smtClean="0">
                <a:latin typeface="Californian FB" pitchFamily="18" charset="0"/>
              </a:rPr>
              <a:t>1:00 pm-5 pm &amp; 9:00 am-5pm</a:t>
            </a:r>
            <a:r>
              <a:rPr lang="en-US" sz="3700" b="1" dirty="0" smtClean="0">
                <a:latin typeface="Californian FB" pitchFamily="18" charset="0"/>
              </a:rPr>
              <a:t> </a:t>
            </a:r>
            <a:r>
              <a:rPr lang="en-US" sz="3700" b="1" dirty="0" smtClean="0">
                <a:solidFill>
                  <a:srgbClr val="0000FF"/>
                </a:solidFill>
                <a:latin typeface="Californian FB" pitchFamily="18" charset="0"/>
              </a:rPr>
              <a:t>*</a:t>
            </a:r>
            <a:endParaRPr lang="en-US" sz="3700" b="1" dirty="0">
              <a:latin typeface="Californian FB" pitchFamily="18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410200"/>
          </a:xfrm>
        </p:spPr>
        <p:txBody>
          <a:bodyPr/>
          <a:lstStyle/>
          <a:p>
            <a:pPr algn="r">
              <a:buNone/>
            </a:pPr>
            <a:r>
              <a:rPr lang="en-US" sz="3600" dirty="0" smtClean="0">
                <a:solidFill>
                  <a:srgbClr val="0000FF"/>
                </a:solidFill>
                <a:latin typeface="Californian FB" pitchFamily="18" charset="0"/>
              </a:rPr>
              <a:t>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*</a:t>
            </a:r>
            <a:r>
              <a:rPr lang="en-US" sz="3100" b="1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DATE &amp; TIMES SUBJECT TO CHANGE</a:t>
            </a:r>
          </a:p>
          <a:p>
            <a:r>
              <a:rPr lang="en-US" sz="31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$</a:t>
            </a:r>
            <a:r>
              <a:rPr lang="en-US" sz="3100" b="1" dirty="0">
                <a:latin typeface="Dotum" panose="020B0600000101010101" pitchFamily="34" charset="-127"/>
                <a:ea typeface="Dotum" panose="020B0600000101010101" pitchFamily="34" charset="-127"/>
              </a:rPr>
              <a:t>100.00 registration fee </a:t>
            </a:r>
          </a:p>
          <a:p>
            <a:r>
              <a:rPr lang="en-US" sz="31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College &amp; Scholarship research, college  	essays, Naviance, Common Application</a:t>
            </a:r>
          </a:p>
          <a:p>
            <a:r>
              <a:rPr lang="en-US" sz="31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Scholarships </a:t>
            </a:r>
            <a:r>
              <a:rPr lang="en-US" sz="3100" b="1" dirty="0">
                <a:latin typeface="Dotum" panose="020B0600000101010101" pitchFamily="34" charset="-127"/>
                <a:ea typeface="Dotum" panose="020B0600000101010101" pitchFamily="34" charset="-127"/>
              </a:rPr>
              <a:t>available to students who </a:t>
            </a:r>
            <a:r>
              <a:rPr lang="en-US" sz="31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	receive </a:t>
            </a:r>
            <a:r>
              <a:rPr lang="en-US" sz="3100" b="1" dirty="0">
                <a:latin typeface="Dotum" panose="020B0600000101010101" pitchFamily="34" charset="-127"/>
                <a:ea typeface="Dotum" panose="020B0600000101010101" pitchFamily="34" charset="-127"/>
              </a:rPr>
              <a:t>free/reduced lunch or textbook </a:t>
            </a:r>
            <a:r>
              <a:rPr lang="en-US" sz="31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	assistance</a:t>
            </a:r>
            <a:endParaRPr lang="en-US" sz="31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3100" b="1" u="sng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Application </a:t>
            </a:r>
            <a:r>
              <a:rPr lang="en-US" sz="3100" b="1" u="sng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forms available in </a:t>
            </a:r>
            <a:r>
              <a:rPr lang="en-US" sz="3100" b="1" u="sng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Guidance </a:t>
            </a:r>
            <a:r>
              <a:rPr lang="en-US" sz="31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	</a:t>
            </a:r>
            <a:r>
              <a:rPr lang="en-US" sz="3100" b="1" u="sng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Office </a:t>
            </a:r>
            <a:r>
              <a:rPr lang="en-US" sz="3100" b="1" u="sng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beginning Friday, APRIL </a:t>
            </a:r>
            <a:r>
              <a:rPr lang="en-US" sz="3100" b="1" u="sng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13</a:t>
            </a:r>
            <a:endParaRPr lang="en-US" sz="3100" b="1" u="sng" dirty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4D11-BAF7-4059-AE7E-3177E182EB58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09573" name="Picture 5" descr="stress-cartoon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dirty="0" smtClean="0">
                <a:latin typeface="Californian FB" pitchFamily="18" charset="0"/>
              </a:rPr>
              <a:t>Princeton Review Prize Package</a:t>
            </a:r>
          </a:p>
          <a:p>
            <a:pPr algn="ctr">
              <a:buNone/>
            </a:pPr>
            <a:endParaRPr lang="en-US" sz="2400" dirty="0" smtClean="0">
              <a:latin typeface="Californian FB" pitchFamily="18" charset="0"/>
            </a:endParaRPr>
          </a:p>
          <a:p>
            <a:pPr algn="ctr">
              <a:buNone/>
            </a:pPr>
            <a:r>
              <a:rPr lang="en-US" sz="6600" dirty="0" smtClean="0">
                <a:latin typeface="Californian FB" pitchFamily="18" charset="0"/>
              </a:rPr>
              <a:t>“And the Winner Is…”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9EDC-1FDE-4D6E-8DB2-0C61B470F9C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5956-40DC-4F55-BED9-A6E8E57DA191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sz="4400" b="1" dirty="0">
                <a:latin typeface="Californian FB" pitchFamily="18" charset="0"/>
              </a:rPr>
              <a:t>Focus on These Issues Now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5105400"/>
          </a:xfrm>
        </p:spPr>
        <p:txBody>
          <a:bodyPr/>
          <a:lstStyle/>
          <a:p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Plan </a:t>
            </a:r>
            <a:r>
              <a:rPr lang="en-US" sz="2900" b="1">
                <a:latin typeface="Dotum" panose="020B0600000101010101" pitchFamily="34" charset="-127"/>
                <a:ea typeface="Dotum" panose="020B0600000101010101" pitchFamily="34" charset="-127"/>
              </a:rPr>
              <a:t>a </a:t>
            </a:r>
            <a:r>
              <a:rPr lang="en-US" sz="2900" b="1" smtClean="0">
                <a:latin typeface="Dotum" panose="020B0600000101010101" pitchFamily="34" charset="-127"/>
                <a:ea typeface="Dotum" panose="020B0600000101010101" pitchFamily="34" charset="-127"/>
              </a:rPr>
              <a:t>RIGOROUS senior </a:t>
            </a:r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schedule that reveals that you are working at </a:t>
            </a:r>
            <a:r>
              <a:rPr lang="en-US" sz="2900" b="1">
                <a:latin typeface="Dotum" panose="020B0600000101010101" pitchFamily="34" charset="-127"/>
                <a:ea typeface="Dotum" panose="020B0600000101010101" pitchFamily="34" charset="-127"/>
              </a:rPr>
              <a:t>your </a:t>
            </a:r>
            <a:r>
              <a:rPr lang="en-US" sz="2900" b="1" smtClean="0">
                <a:latin typeface="Dotum" panose="020B0600000101010101" pitchFamily="34" charset="-127"/>
                <a:ea typeface="Dotum" panose="020B0600000101010101" pitchFamily="34" charset="-127"/>
              </a:rPr>
              <a:t>potential</a:t>
            </a:r>
            <a:endParaRPr lang="en-US" sz="2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Make a </a:t>
            </a:r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list of most important criteria </a:t>
            </a:r>
            <a:r>
              <a:rPr lang="en-US" sz="2900" b="1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(p. </a:t>
            </a:r>
            <a:r>
              <a:rPr lang="en-US" sz="29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13)</a:t>
            </a:r>
            <a:endParaRPr lang="en-US" sz="2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Not </a:t>
            </a:r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knowing your major or career is </a:t>
            </a:r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OK</a:t>
            </a:r>
            <a:endParaRPr lang="en-US" sz="2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0" indent="0">
              <a:buNone/>
            </a:pPr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0" indent="0">
              <a:buNone/>
            </a:pPr>
            <a:endParaRPr lang="en-US" sz="1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Learn </a:t>
            </a:r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the facts about colleges </a:t>
            </a:r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of interest and </a:t>
            </a:r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get a </a:t>
            </a:r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sense </a:t>
            </a:r>
            <a:r>
              <a:rPr lang="en-US" sz="2900" b="1" dirty="0">
                <a:latin typeface="Dotum" panose="020B0600000101010101" pitchFamily="34" charset="-127"/>
                <a:ea typeface="Dotum" panose="020B0600000101010101" pitchFamily="34" charset="-127"/>
              </a:rPr>
              <a:t>of the </a:t>
            </a:r>
            <a:r>
              <a:rPr lang="en-US" sz="29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campus atmosphere</a:t>
            </a:r>
            <a:endParaRPr lang="en-US" sz="2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buFont typeface="Wingdings" pitchFamily="2" charset="2"/>
              <a:buNone/>
            </a:pPr>
            <a:endParaRPr lang="en-US" sz="2600" b="1" dirty="0"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5C50-6E4A-47A7-9B17-857DBF83DA98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4400" b="1" dirty="0">
                <a:latin typeface="Californian FB" pitchFamily="18" charset="0"/>
              </a:rPr>
              <a:t>Focus on These Issues Now: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endParaRPr lang="en-US" sz="1200" b="1" u="sng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800" b="1" u="sng" dirty="0" smtClean="0">
                <a:latin typeface="Dotum" panose="020B0600000101010101" pitchFamily="34" charset="-127"/>
                <a:ea typeface="Dotum" panose="020B0600000101010101" pitchFamily="34" charset="-127"/>
              </a:rPr>
              <a:t>GET </a:t>
            </a:r>
            <a:r>
              <a:rPr lang="en-US" sz="2800" b="1" u="sng" dirty="0">
                <a:latin typeface="Dotum" panose="020B0600000101010101" pitchFamily="34" charset="-127"/>
                <a:ea typeface="Dotum" panose="020B0600000101010101" pitchFamily="34" charset="-127"/>
              </a:rPr>
              <a:t>ORGANIZED: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  </a:t>
            </a:r>
          </a:p>
          <a:p>
            <a:pPr lvl="1"/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In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a planner for college search – mark potential dates for visiting, prepping for tests, taking tests, &amp; deadlines for applications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&amp; scholarships</a:t>
            </a:r>
          </a:p>
          <a:p>
            <a:pPr lvl="1"/>
            <a:endParaRPr lang="en-US" sz="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800" b="1" u="sng" dirty="0" smtClean="0">
                <a:latin typeface="Dotum" panose="020B0600000101010101" pitchFamily="34" charset="-127"/>
                <a:ea typeface="Dotum" panose="020B0600000101010101" pitchFamily="34" charset="-127"/>
              </a:rPr>
              <a:t>Take </a:t>
            </a:r>
            <a:r>
              <a:rPr lang="en-US" sz="2800" b="1" u="sng" dirty="0">
                <a:latin typeface="Dotum" panose="020B0600000101010101" pitchFamily="34" charset="-127"/>
                <a:ea typeface="Dotum" panose="020B0600000101010101" pitchFamily="34" charset="-127"/>
              </a:rPr>
              <a:t>both ACT </a:t>
            </a:r>
            <a:r>
              <a:rPr lang="en-US" sz="2800" b="1" u="sng" dirty="0" smtClean="0">
                <a:latin typeface="Dotum" panose="020B0600000101010101" pitchFamily="34" charset="-127"/>
                <a:ea typeface="Dotum" panose="020B0600000101010101" pitchFamily="34" charset="-127"/>
              </a:rPr>
              <a:t>&amp; SAT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by the end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of junior year &amp; repeat senior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year </a:t>
            </a:r>
          </a:p>
          <a:p>
            <a:endParaRPr lang="en-US" sz="8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800" b="1" u="sng" dirty="0" smtClean="0">
                <a:latin typeface="Dotum" panose="020B0600000101010101" pitchFamily="34" charset="-127"/>
                <a:ea typeface="Dotum" panose="020B0600000101010101" pitchFamily="34" charset="-127"/>
              </a:rPr>
              <a:t>Career &amp; interest resources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help target potential majors: 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b="1" u="sng" dirty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www.learnmoreindiana.edu</a:t>
            </a:r>
            <a:endParaRPr lang="en-US" sz="2400" b="1" dirty="0">
              <a:solidFill>
                <a:srgbClr val="0000F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www.collegeboard.org</a:t>
            </a:r>
          </a:p>
          <a:p>
            <a:pPr lvl="1"/>
            <a:r>
              <a:rPr lang="en-US" sz="2400" b="1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www.mappingyourfuture.org</a:t>
            </a:r>
            <a:endParaRPr lang="en-US" sz="2400" b="1" u="sng" dirty="0">
              <a:solidFill>
                <a:srgbClr val="0000F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40A3-B50B-46E5-A70E-DC1E573FF6A8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77888"/>
          </a:xfrm>
        </p:spPr>
        <p:txBody>
          <a:bodyPr/>
          <a:lstStyle/>
          <a:p>
            <a:pPr algn="ctr"/>
            <a:r>
              <a:rPr lang="en-US" sz="4400" b="1" dirty="0">
                <a:latin typeface="Californian FB" pitchFamily="18" charset="0"/>
              </a:rPr>
              <a:t>Focus on These Issues Now: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Sign up with </a:t>
            </a:r>
            <a:r>
              <a:rPr lang="en-US" b="1" u="sng" dirty="0" smtClean="0">
                <a:solidFill>
                  <a:srgbClr val="0000F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www.Parchment.com</a:t>
            </a:r>
          </a:p>
          <a:p>
            <a:pPr>
              <a:lnSpc>
                <a:spcPct val="80000"/>
              </a:lnSpc>
            </a:pPr>
            <a:endParaRPr lang="en-US" sz="1800" b="1" u="sng" dirty="0" smtClean="0">
              <a:solidFill>
                <a:srgbClr val="0000F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Explore college websites, sign-up for mailing   lists &amp; take </a:t>
            </a: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virtual campus tours </a:t>
            </a:r>
            <a:endParaRPr lang="en-US" sz="18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VISIT </a:t>
            </a: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CAMPUSES </a:t>
            </a:r>
            <a:r>
              <a:rPr lang="en-US" b="1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pp. 44-47)</a:t>
            </a:r>
            <a:endParaRPr lang="en-US" b="1" dirty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During </a:t>
            </a: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&amp; after campus visits, record your impressions – Can you see yourself there? </a:t>
            </a:r>
          </a:p>
          <a:p>
            <a:pPr>
              <a:lnSpc>
                <a:spcPct val="80000"/>
              </a:lnSpc>
            </a:pPr>
            <a:endParaRPr lang="en-US" sz="18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Start filling out the Common Application</a:t>
            </a:r>
            <a:endParaRPr lang="en-US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sz="1800" b="1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0CFC-7BD5-40DA-8181-BC725D89118E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2410"/>
            <a:ext cx="8382000" cy="762000"/>
          </a:xfrm>
        </p:spPr>
        <p:txBody>
          <a:bodyPr/>
          <a:lstStyle/>
          <a:p>
            <a:pPr algn="ctr"/>
            <a:r>
              <a:rPr lang="en-US" sz="4400" b="1" dirty="0">
                <a:latin typeface="Californian FB" pitchFamily="18" charset="0"/>
              </a:rPr>
              <a:t>Things To Do This Summer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Build a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resume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for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college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applications – review sample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resume </a:t>
            </a:r>
            <a:r>
              <a:rPr lang="en-US" sz="2800" b="1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(p. </a:t>
            </a:r>
            <a:r>
              <a:rPr lang="en-U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36)</a:t>
            </a:r>
            <a:endParaRPr lang="en-US" sz="2800" i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sz="12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Do something to discover more about yourself or your interest in a potential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career  </a:t>
            </a:r>
            <a:r>
              <a:rPr lang="en-US" sz="2800" b="1" dirty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(p. </a:t>
            </a:r>
            <a:r>
              <a:rPr lang="en-U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33)</a:t>
            </a:r>
            <a:endParaRPr lang="en-US" sz="2800" b="1" dirty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sz="12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Use the web &amp; campus visits to narrow your college list to 5-10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choices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by the beginning of senior year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b="1" i="1" u="sng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Familiarize yourself with application deadlines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  for admission, scholarship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&amp; financial aid </a:t>
            </a:r>
            <a:endParaRPr lang="en-US" sz="28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2800" b="1" i="1" u="sng" dirty="0">
                <a:latin typeface="Dotum" panose="020B0600000101010101" pitchFamily="34" charset="-127"/>
                <a:ea typeface="Dotum" panose="020B0600000101010101" pitchFamily="34" charset="-127"/>
              </a:rPr>
              <a:t>Test Prep, Test Prep, Test Prep</a:t>
            </a:r>
            <a:r>
              <a:rPr lang="en-US" sz="2800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- prior to retaking tests </a:t>
            </a:r>
            <a:r>
              <a:rPr lang="en-U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senior </a:t>
            </a:r>
            <a:r>
              <a:rPr lang="en-US" sz="2800" b="1" dirty="0">
                <a:latin typeface="Dotum" panose="020B0600000101010101" pitchFamily="34" charset="-127"/>
                <a:ea typeface="Dotum" panose="020B0600000101010101" pitchFamily="34" charset="-127"/>
              </a:rPr>
              <a:t>year </a:t>
            </a:r>
            <a:r>
              <a:rPr lang="en-U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(pp. 39-43)</a:t>
            </a:r>
            <a:endParaRPr lang="en-US" sz="2800" b="1" dirty="0">
              <a:solidFill>
                <a:srgbClr val="FF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FEC-477D-445B-BDE1-69C45B57D6CD}" type="slidenum">
              <a:rPr lang="en-US"/>
              <a:pPr/>
              <a:t>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b="1">
                <a:latin typeface="Californian FB" pitchFamily="18" charset="0"/>
              </a:rPr>
              <a:t>GET TUTORED!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63246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endParaRPr lang="en-US">
              <a:latin typeface="Californian FB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>
              <a:latin typeface="Californian FB" pitchFamily="18" charset="0"/>
            </a:endParaRPr>
          </a:p>
        </p:txBody>
      </p:sp>
      <p:pic>
        <p:nvPicPr>
          <p:cNvPr id="105476" name="Picture 4" descr="tu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2999"/>
            <a:ext cx="5638800" cy="533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53-CF3F-45EC-ACD7-5C422930D998}" type="slidenum">
              <a:rPr lang="en-US"/>
              <a:pPr/>
              <a:t>8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sz="3600" b="1">
                <a:latin typeface="Californian FB" pitchFamily="18" charset="0"/>
              </a:rPr>
              <a:t>Your Counselor &amp; the Guidance Office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Involve your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counselors!</a:t>
            </a:r>
          </a:p>
          <a:p>
            <a:endParaRPr lang="en-US" sz="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Help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you assess your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odds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of getting in &amp; offers strategies </a:t>
            </a:r>
            <a:endParaRPr lang="en-US" sz="32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endParaRPr lang="en-US" sz="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Help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students with special talents, such as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artists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,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musicians 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&amp;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athletes</a:t>
            </a:r>
          </a:p>
          <a:p>
            <a:pPr marL="457200" lvl="1" indent="0">
              <a:buNone/>
            </a:pPr>
            <a:endParaRPr lang="en-US" sz="9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Help for 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1</a:t>
            </a:r>
            <a:r>
              <a:rPr lang="en-US" sz="3200" b="1" baseline="30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st</a:t>
            </a:r>
            <a:r>
              <a:rPr lang="en-US" sz="32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Gen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, 21</a:t>
            </a:r>
            <a:r>
              <a:rPr lang="en-US" sz="3200" b="1" baseline="30000" dirty="0">
                <a:latin typeface="Dotum" panose="020B0600000101010101" pitchFamily="34" charset="-127"/>
                <a:ea typeface="Dotum" panose="020B0600000101010101" pitchFamily="34" charset="-127"/>
              </a:rPr>
              <a:t>st</a:t>
            </a:r>
            <a:r>
              <a:rPr lang="en-US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 Century Scholars, students from low income backgrounds, etc.</a:t>
            </a:r>
          </a:p>
          <a:p>
            <a:pPr lvl="1">
              <a:buFont typeface="Wingdings" pitchFamily="2" charset="2"/>
              <a:buNone/>
            </a:pPr>
            <a:endParaRPr lang="en-US" sz="900" b="1" dirty="0"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endParaRPr lang="en-US" sz="3500" dirty="0">
              <a:latin typeface="Tw Cen MT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EADA-B0BA-45A2-8E32-845993CB7D2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>
                <a:latin typeface="Californian FB" pitchFamily="18" charset="0"/>
              </a:rPr>
              <a:t>College Application Issues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R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ankings can be used in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initial stage of compiling a list of colleges,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but </a:t>
            </a:r>
            <a:r>
              <a:rPr lang="en-US" sz="3600" b="1" u="sng" dirty="0" smtClean="0">
                <a:latin typeface="Dotum" panose="020B0600000101010101" pitchFamily="34" charset="-127"/>
                <a:ea typeface="Dotum" panose="020B0600000101010101" pitchFamily="34" charset="-127"/>
              </a:rPr>
              <a:t>don’t </a:t>
            </a:r>
            <a:r>
              <a:rPr lang="en-US" sz="3600" b="1" u="sng" dirty="0">
                <a:latin typeface="Dotum" panose="020B0600000101010101" pitchFamily="34" charset="-127"/>
                <a:ea typeface="Dotum" panose="020B0600000101010101" pitchFamily="34" charset="-127"/>
              </a:rPr>
              <a:t>over </a:t>
            </a:r>
            <a:r>
              <a:rPr lang="en-US" sz="3600" b="1" u="sng" dirty="0" smtClean="0">
                <a:latin typeface="Dotum" panose="020B0600000101010101" pitchFamily="34" charset="-127"/>
                <a:ea typeface="Dotum" panose="020B0600000101010101" pitchFamily="34" charset="-127"/>
              </a:rPr>
              <a:t>rely on them</a:t>
            </a:r>
          </a:p>
          <a:p>
            <a:pPr>
              <a:lnSpc>
                <a:spcPct val="80000"/>
              </a:lnSpc>
            </a:pPr>
            <a:endParaRPr lang="en-US" sz="1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Apply to one affordable college within one hour of home as a “safety”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measure</a:t>
            </a:r>
          </a:p>
          <a:p>
            <a:pPr>
              <a:lnSpc>
                <a:spcPct val="80000"/>
              </a:lnSpc>
            </a:pPr>
            <a:endParaRPr lang="en-US" sz="1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Early HS graduation is </a:t>
            </a:r>
            <a:r>
              <a:rPr lang="en-US" sz="36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NOT </a:t>
            </a:r>
            <a:r>
              <a:rPr lang="en-US" sz="3600" b="1" dirty="0">
                <a:latin typeface="Dotum" panose="020B0600000101010101" pitchFamily="34" charset="-127"/>
                <a:ea typeface="Dotum" panose="020B0600000101010101" pitchFamily="34" charset="-127"/>
              </a:rPr>
              <a:t>recommended </a:t>
            </a:r>
          </a:p>
        </p:txBody>
      </p:sp>
    </p:spTree>
    <p:extLst>
      <p:ext uri="{BB962C8B-B14F-4D97-AF65-F5344CB8AC3E}">
        <p14:creationId xmlns:p14="http://schemas.microsoft.com/office/powerpoint/2010/main" val="2652270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2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3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4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5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6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7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ppt/theme/themeOverride8.xml><?xml version="1.0" encoding="utf-8"?>
<a:themeOverride xmlns:a="http://schemas.openxmlformats.org/drawingml/2006/main">
  <a:clrScheme name="Watermark 3">
    <a:dk1>
      <a:srgbClr val="000000"/>
    </a:dk1>
    <a:lt1>
      <a:srgbClr val="FFFFFF"/>
    </a:lt1>
    <a:dk2>
      <a:srgbClr val="000000"/>
    </a:dk2>
    <a:lt2>
      <a:srgbClr val="666699"/>
    </a:lt2>
    <a:accent1>
      <a:srgbClr val="9BB0CB"/>
    </a:accent1>
    <a:accent2>
      <a:srgbClr val="D1E0CE"/>
    </a:accent2>
    <a:accent3>
      <a:srgbClr val="FFFFFF"/>
    </a:accent3>
    <a:accent4>
      <a:srgbClr val="000000"/>
    </a:accent4>
    <a:accent5>
      <a:srgbClr val="CBD4E2"/>
    </a:accent5>
    <a:accent6>
      <a:srgbClr val="BDCBBA"/>
    </a:accent6>
    <a:hlink>
      <a:srgbClr val="8EA642"/>
    </a:hlink>
    <a:folHlink>
      <a:srgbClr val="CC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12028</TotalTime>
  <Words>757</Words>
  <Application>Microsoft Office PowerPoint</Application>
  <PresentationFormat>On-screen Show (4:3)</PresentationFormat>
  <Paragraphs>209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Dotum</vt:lpstr>
      <vt:lpstr>Arial</vt:lpstr>
      <vt:lpstr>Californian FB</vt:lpstr>
      <vt:lpstr>Cambria</vt:lpstr>
      <vt:lpstr>Times New Roman</vt:lpstr>
      <vt:lpstr>Tw Cen MT</vt:lpstr>
      <vt:lpstr>Wingdings</vt:lpstr>
      <vt:lpstr>Watermark</vt:lpstr>
      <vt:lpstr>Junior Meeting   “Inside the Admission Office”</vt:lpstr>
      <vt:lpstr>PowerPoint Presentation</vt:lpstr>
      <vt:lpstr>Focus on These Issues Now</vt:lpstr>
      <vt:lpstr>Focus on These Issues Now:</vt:lpstr>
      <vt:lpstr>Focus on These Issues Now:</vt:lpstr>
      <vt:lpstr>Things To Do This Summer</vt:lpstr>
      <vt:lpstr>GET TUTORED!</vt:lpstr>
      <vt:lpstr>Your Counselor &amp; the Guidance Office</vt:lpstr>
      <vt:lpstr>College Application Issues</vt:lpstr>
      <vt:lpstr>College Application Issues</vt:lpstr>
      <vt:lpstr>Apply Online!</vt:lpstr>
      <vt:lpstr>(Re)Introducing</vt:lpstr>
      <vt:lpstr> NAVIANCE  http://connection.naviance.com/northcentral</vt:lpstr>
      <vt:lpstr>NAVIANCE http://connection.naviance.com/northcentral</vt:lpstr>
      <vt:lpstr>NAVIANCE Registration Page </vt:lpstr>
      <vt:lpstr>NAVIANCE: College Applications</vt:lpstr>
      <vt:lpstr>   Electronic Transcripts  PARCHMENT  www.parchment.com</vt:lpstr>
      <vt:lpstr>PowerPoint Presentation</vt:lpstr>
      <vt:lpstr> $$$ for College</vt:lpstr>
      <vt:lpstr> $$$ for College</vt:lpstr>
      <vt:lpstr>Upcoming Programs</vt:lpstr>
      <vt:lpstr>Upcoming Programs</vt:lpstr>
      <vt:lpstr>Help from College Coordinator</vt:lpstr>
      <vt:lpstr>Follow us on Twitter</vt:lpstr>
      <vt:lpstr>College Admission “Boot Camp” MAY 31 &amp; JUNE  1* 1:00 pm-5 pm &amp; 9:00 am-5pm *</vt:lpstr>
      <vt:lpstr> </vt:lpstr>
      <vt:lpstr>PowerPoint Presentation</vt:lpstr>
    </vt:vector>
  </TitlesOfParts>
  <Company>MSDWT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NCHS</dc:creator>
  <cp:lastModifiedBy>Susanna Bremen</cp:lastModifiedBy>
  <cp:revision>604</cp:revision>
  <dcterms:created xsi:type="dcterms:W3CDTF">2008-03-18T13:42:11Z</dcterms:created>
  <dcterms:modified xsi:type="dcterms:W3CDTF">2018-02-15T12:56:51Z</dcterms:modified>
</cp:coreProperties>
</file>