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34"/>
  </p:notesMasterIdLst>
  <p:sldIdLst>
    <p:sldId id="257" r:id="rId2"/>
    <p:sldId id="303" r:id="rId3"/>
    <p:sldId id="260" r:id="rId4"/>
    <p:sldId id="261" r:id="rId5"/>
    <p:sldId id="262" r:id="rId6"/>
    <p:sldId id="263" r:id="rId7"/>
    <p:sldId id="287" r:id="rId8"/>
    <p:sldId id="264" r:id="rId9"/>
    <p:sldId id="304" r:id="rId10"/>
    <p:sldId id="265" r:id="rId11"/>
    <p:sldId id="324" r:id="rId12"/>
    <p:sldId id="325" r:id="rId13"/>
    <p:sldId id="307" r:id="rId14"/>
    <p:sldId id="294" r:id="rId15"/>
    <p:sldId id="295" r:id="rId16"/>
    <p:sldId id="296" r:id="rId17"/>
    <p:sldId id="313" r:id="rId18"/>
    <p:sldId id="321" r:id="rId19"/>
    <p:sldId id="319" r:id="rId20"/>
    <p:sldId id="314" r:id="rId21"/>
    <p:sldId id="306" r:id="rId22"/>
    <p:sldId id="271" r:id="rId23"/>
    <p:sldId id="291" r:id="rId24"/>
    <p:sldId id="311" r:id="rId25"/>
    <p:sldId id="309" r:id="rId26"/>
    <p:sldId id="274" r:id="rId27"/>
    <p:sldId id="275" r:id="rId28"/>
    <p:sldId id="308" r:id="rId29"/>
    <p:sldId id="312" r:id="rId30"/>
    <p:sldId id="277" r:id="rId31"/>
    <p:sldId id="284" r:id="rId32"/>
    <p:sldId id="285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809" autoAdjust="0"/>
    <p:restoredTop sz="90048" autoAdjust="0"/>
  </p:normalViewPr>
  <p:slideViewPr>
    <p:cSldViewPr>
      <p:cViewPr varScale="1">
        <p:scale>
          <a:sx n="77" d="100"/>
          <a:sy n="77" d="100"/>
        </p:scale>
        <p:origin x="-64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3" d="100"/>
          <a:sy n="43" d="100"/>
        </p:scale>
        <p:origin x="1548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C406771-658E-4388-9FE5-DFF9C172D2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6177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631DF9-655D-4785-A6BF-64BB4F6C246D}" type="slidenum">
              <a:rPr lang="en-US"/>
              <a:pPr/>
              <a:t>1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925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16B8A7-C1A8-4D40-8464-13AA58E02529}" type="slidenum">
              <a:rPr lang="en-US"/>
              <a:pPr/>
              <a:t>6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91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C485B9-5122-48D3-BA9B-7D4553A4181B}" type="slidenum">
              <a:rPr lang="en-US"/>
              <a:pPr/>
              <a:t>7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400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234B04-956B-40C9-93FF-443BCED1F5E5}" type="slidenum">
              <a:rPr lang="en-US"/>
              <a:pPr/>
              <a:t>8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90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777AD3-2CBD-42DD-B383-714012216800}" type="slidenum">
              <a:rPr lang="en-US"/>
              <a:pPr/>
              <a:t>10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670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35843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5844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5845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5846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5847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5848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35849" name="Rectangle 9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5850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5851" name="Rectangle 1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228CC72-21D8-4975-9E7A-9C6D9BCA0F3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585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85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BC6C27-75A6-4873-AE9C-1B718552F0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027F3B-EFC0-44D9-805D-7B0F0B1DD7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139EDC-1FDE-4D6E-8DB2-0C61B470F9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70F041-72C4-4C98-8F7C-357A0B5EED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9EC093-9880-440B-855E-B42374E22F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C9C47E-97DC-4CE1-B60F-3259E7CF40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C45DFE-7FA4-4163-9AED-C031AED191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8D0568-AC50-4458-94B9-30AC95E213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FEBE90-7214-40AA-B60A-FF777901BB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002FD5-9E35-4113-98C6-5ADF08C549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34819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4820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4821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4822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4823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3482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82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en-US"/>
          </a:p>
        </p:txBody>
      </p:sp>
      <p:sp>
        <p:nvSpPr>
          <p:cNvPr id="3482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/>
          </a:p>
        </p:txBody>
      </p:sp>
      <p:sp>
        <p:nvSpPr>
          <p:cNvPr id="3482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A04D936C-F328-49EC-812D-12E5EF42288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482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7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8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1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9.x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0.x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4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2.x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Californian FB" pitchFamily="18" charset="0"/>
              </a:rPr>
              <a:t>Junior Meeting  </a:t>
            </a:r>
            <a:br>
              <a:rPr lang="en-US" b="1" dirty="0">
                <a:latin typeface="Californian FB" pitchFamily="18" charset="0"/>
              </a:rPr>
            </a:br>
            <a:r>
              <a:rPr lang="en-US" b="1" dirty="0">
                <a:latin typeface="Californian FB" pitchFamily="18" charset="0"/>
              </a:rPr>
              <a:t>“Inside the Admission Office</a:t>
            </a:r>
            <a:r>
              <a:rPr lang="en-US" dirty="0"/>
              <a:t>”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5000" y="3886200"/>
            <a:ext cx="6934200" cy="175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000" b="1" dirty="0">
                <a:latin typeface="Californian FB" pitchFamily="18" charset="0"/>
              </a:rPr>
              <a:t>North Central High School</a:t>
            </a:r>
          </a:p>
          <a:p>
            <a:pPr>
              <a:lnSpc>
                <a:spcPct val="80000"/>
              </a:lnSpc>
            </a:pPr>
            <a:r>
              <a:rPr lang="en-US" sz="3000" b="1" dirty="0">
                <a:latin typeface="Californian FB" pitchFamily="18" charset="0"/>
              </a:rPr>
              <a:t>March </a:t>
            </a:r>
            <a:r>
              <a:rPr lang="en-US" sz="3000" b="1" dirty="0" smtClean="0">
                <a:latin typeface="Californian FB" pitchFamily="18" charset="0"/>
              </a:rPr>
              <a:t>21, 2017</a:t>
            </a:r>
            <a:endParaRPr lang="en-US" sz="3000" b="1" dirty="0">
              <a:latin typeface="Californian FB" pitchFamily="18" charset="0"/>
            </a:endParaRPr>
          </a:p>
          <a:p>
            <a:pPr>
              <a:lnSpc>
                <a:spcPct val="80000"/>
              </a:lnSpc>
            </a:pPr>
            <a:endParaRPr lang="en-US" sz="2800" b="1" dirty="0">
              <a:latin typeface="Californian FB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600" b="1" dirty="0">
                <a:latin typeface="Californian FB" pitchFamily="18" charset="0"/>
              </a:rPr>
              <a:t>Susie Bremen </a:t>
            </a:r>
          </a:p>
          <a:p>
            <a:pPr>
              <a:lnSpc>
                <a:spcPct val="80000"/>
              </a:lnSpc>
            </a:pPr>
            <a:r>
              <a:rPr lang="en-US" sz="2600" b="1" dirty="0">
                <a:latin typeface="Californian FB" pitchFamily="18" charset="0"/>
              </a:rPr>
              <a:t>Coordinator for College Counseling</a:t>
            </a:r>
          </a:p>
        </p:txBody>
      </p:sp>
      <p:pic>
        <p:nvPicPr>
          <p:cNvPr id="36869" name="Picture 5" descr="NC Crest Red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81000"/>
            <a:ext cx="1295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2253-CF3F-45EC-ACD7-5C422930D998}" type="slidenum">
              <a:rPr lang="en-US"/>
              <a:pPr/>
              <a:t>10</a:t>
            </a:fld>
            <a:endParaRPr lang="en-US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algn="ctr"/>
            <a:r>
              <a:rPr lang="en-US" sz="3600" b="1">
                <a:latin typeface="Californian FB" pitchFamily="18" charset="0"/>
              </a:rPr>
              <a:t>Your Counselor &amp; the Guidance Office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4876800"/>
          </a:xfrm>
        </p:spPr>
        <p:txBody>
          <a:bodyPr/>
          <a:lstStyle/>
          <a:p>
            <a:r>
              <a:rPr lang="en-US" sz="3600" b="1" dirty="0">
                <a:latin typeface="Dotum" panose="020B0600000101010101" pitchFamily="34" charset="-127"/>
                <a:ea typeface="Dotum" panose="020B0600000101010101" pitchFamily="34" charset="-127"/>
              </a:rPr>
              <a:t>Involve your </a:t>
            </a:r>
            <a:r>
              <a:rPr lang="en-US" sz="3600" b="1" dirty="0" smtClean="0">
                <a:latin typeface="Dotum" panose="020B0600000101010101" pitchFamily="34" charset="-127"/>
                <a:ea typeface="Dotum" panose="020B0600000101010101" pitchFamily="34" charset="-127"/>
              </a:rPr>
              <a:t>counselors!</a:t>
            </a:r>
            <a:endParaRPr lang="en-US" sz="3600" b="1" dirty="0"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 lvl="1"/>
            <a:r>
              <a:rPr lang="en-US" sz="2800" b="1" dirty="0" smtClean="0">
                <a:latin typeface="Dotum" panose="020B0600000101010101" pitchFamily="34" charset="-127"/>
                <a:ea typeface="Dotum" panose="020B0600000101010101" pitchFamily="34" charset="-127"/>
              </a:rPr>
              <a:t>Help </a:t>
            </a:r>
            <a:r>
              <a:rPr lang="en-US" sz="2800" b="1" dirty="0">
                <a:latin typeface="Dotum" panose="020B0600000101010101" pitchFamily="34" charset="-127"/>
                <a:ea typeface="Dotum" panose="020B0600000101010101" pitchFamily="34" charset="-127"/>
              </a:rPr>
              <a:t>you target your college choices no matter what your GPA</a:t>
            </a:r>
          </a:p>
          <a:p>
            <a:pPr lvl="1"/>
            <a:r>
              <a:rPr lang="en-US" sz="2800" b="1" dirty="0" smtClean="0">
                <a:latin typeface="Dotum" panose="020B0600000101010101" pitchFamily="34" charset="-127"/>
                <a:ea typeface="Dotum" panose="020B0600000101010101" pitchFamily="34" charset="-127"/>
              </a:rPr>
              <a:t>Help </a:t>
            </a:r>
            <a:r>
              <a:rPr lang="en-US" sz="2800" b="1" dirty="0">
                <a:latin typeface="Dotum" panose="020B0600000101010101" pitchFamily="34" charset="-127"/>
                <a:ea typeface="Dotum" panose="020B0600000101010101" pitchFamily="34" charset="-127"/>
              </a:rPr>
              <a:t>you assess your </a:t>
            </a:r>
            <a:r>
              <a:rPr lang="en-US" sz="2800" b="1" dirty="0" smtClean="0">
                <a:latin typeface="Dotum" panose="020B0600000101010101" pitchFamily="34" charset="-127"/>
                <a:ea typeface="Dotum" panose="020B0600000101010101" pitchFamily="34" charset="-127"/>
              </a:rPr>
              <a:t>odds </a:t>
            </a:r>
            <a:r>
              <a:rPr lang="en-US" sz="2800" b="1" dirty="0">
                <a:latin typeface="Dotum" panose="020B0600000101010101" pitchFamily="34" charset="-127"/>
                <a:ea typeface="Dotum" panose="020B0600000101010101" pitchFamily="34" charset="-127"/>
              </a:rPr>
              <a:t>of getting in &amp; offers strategies </a:t>
            </a:r>
          </a:p>
          <a:p>
            <a:pPr lvl="1"/>
            <a:r>
              <a:rPr lang="en-US" sz="2800" b="1" dirty="0" smtClean="0">
                <a:latin typeface="Dotum" panose="020B0600000101010101" pitchFamily="34" charset="-127"/>
                <a:ea typeface="Dotum" panose="020B0600000101010101" pitchFamily="34" charset="-127"/>
              </a:rPr>
              <a:t>Help </a:t>
            </a:r>
            <a:r>
              <a:rPr lang="en-US" sz="2800" b="1" dirty="0">
                <a:latin typeface="Dotum" panose="020B0600000101010101" pitchFamily="34" charset="-127"/>
                <a:ea typeface="Dotum" panose="020B0600000101010101" pitchFamily="34" charset="-127"/>
              </a:rPr>
              <a:t>students with special talents, such as </a:t>
            </a:r>
            <a:r>
              <a:rPr lang="en-US" sz="2800" b="1" dirty="0" smtClean="0">
                <a:latin typeface="Dotum" panose="020B0600000101010101" pitchFamily="34" charset="-127"/>
                <a:ea typeface="Dotum" panose="020B0600000101010101" pitchFamily="34" charset="-127"/>
              </a:rPr>
              <a:t>artists</a:t>
            </a:r>
            <a:r>
              <a:rPr lang="en-US" sz="2800" b="1" dirty="0">
                <a:latin typeface="Dotum" panose="020B0600000101010101" pitchFamily="34" charset="-127"/>
                <a:ea typeface="Dotum" panose="020B0600000101010101" pitchFamily="34" charset="-127"/>
              </a:rPr>
              <a:t>, </a:t>
            </a:r>
            <a:r>
              <a:rPr lang="en-US" sz="2800" b="1" dirty="0" smtClean="0">
                <a:latin typeface="Dotum" panose="020B0600000101010101" pitchFamily="34" charset="-127"/>
                <a:ea typeface="Dotum" panose="020B0600000101010101" pitchFamily="34" charset="-127"/>
              </a:rPr>
              <a:t>musicians </a:t>
            </a:r>
            <a:r>
              <a:rPr lang="en-US" sz="2800" b="1" dirty="0">
                <a:latin typeface="Dotum" panose="020B0600000101010101" pitchFamily="34" charset="-127"/>
                <a:ea typeface="Dotum" panose="020B0600000101010101" pitchFamily="34" charset="-127"/>
              </a:rPr>
              <a:t>&amp; </a:t>
            </a:r>
            <a:r>
              <a:rPr lang="en-US" sz="2800" b="1" dirty="0" smtClean="0">
                <a:latin typeface="Dotum" panose="020B0600000101010101" pitchFamily="34" charset="-127"/>
                <a:ea typeface="Dotum" panose="020B0600000101010101" pitchFamily="34" charset="-127"/>
              </a:rPr>
              <a:t>athletes</a:t>
            </a:r>
            <a:endParaRPr lang="en-US" sz="2800" b="1" dirty="0"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 lvl="1"/>
            <a:r>
              <a:rPr lang="en-US" sz="2800" b="1" dirty="0">
                <a:latin typeface="Dotum" panose="020B0600000101010101" pitchFamily="34" charset="-127"/>
                <a:ea typeface="Dotum" panose="020B0600000101010101" pitchFamily="34" charset="-127"/>
              </a:rPr>
              <a:t>Help for </a:t>
            </a:r>
            <a:r>
              <a:rPr lang="en-US" sz="2800" b="1" dirty="0" smtClean="0">
                <a:latin typeface="Dotum" panose="020B0600000101010101" pitchFamily="34" charset="-127"/>
                <a:ea typeface="Dotum" panose="020B0600000101010101" pitchFamily="34" charset="-127"/>
              </a:rPr>
              <a:t>1</a:t>
            </a:r>
            <a:r>
              <a:rPr lang="en-US" sz="2800" b="1" baseline="30000" dirty="0" smtClean="0">
                <a:latin typeface="Dotum" panose="020B0600000101010101" pitchFamily="34" charset="-127"/>
                <a:ea typeface="Dotum" panose="020B0600000101010101" pitchFamily="34" charset="-127"/>
              </a:rPr>
              <a:t>st</a:t>
            </a:r>
            <a:r>
              <a:rPr lang="en-US" sz="2800" b="1" dirty="0" smtClean="0">
                <a:latin typeface="Dotum" panose="020B0600000101010101" pitchFamily="34" charset="-127"/>
                <a:ea typeface="Dotum" panose="020B0600000101010101" pitchFamily="34" charset="-127"/>
              </a:rPr>
              <a:t> Gen</a:t>
            </a:r>
            <a:r>
              <a:rPr lang="en-US" sz="2800" b="1" dirty="0">
                <a:latin typeface="Dotum" panose="020B0600000101010101" pitchFamily="34" charset="-127"/>
                <a:ea typeface="Dotum" panose="020B0600000101010101" pitchFamily="34" charset="-127"/>
              </a:rPr>
              <a:t>, 21</a:t>
            </a:r>
            <a:r>
              <a:rPr lang="en-US" sz="2800" b="1" baseline="30000" dirty="0">
                <a:latin typeface="Dotum" panose="020B0600000101010101" pitchFamily="34" charset="-127"/>
                <a:ea typeface="Dotum" panose="020B0600000101010101" pitchFamily="34" charset="-127"/>
              </a:rPr>
              <a:t>st</a:t>
            </a:r>
            <a:r>
              <a:rPr lang="en-US" sz="2800" b="1" dirty="0">
                <a:latin typeface="Dotum" panose="020B0600000101010101" pitchFamily="34" charset="-127"/>
                <a:ea typeface="Dotum" panose="020B0600000101010101" pitchFamily="34" charset="-127"/>
              </a:rPr>
              <a:t> Century Scholars, students from low income backgrounds, etc.</a:t>
            </a:r>
          </a:p>
          <a:p>
            <a:pPr lvl="1">
              <a:buFont typeface="Wingdings" pitchFamily="2" charset="2"/>
              <a:buNone/>
            </a:pPr>
            <a:endParaRPr lang="en-US" sz="2800" b="1" dirty="0">
              <a:latin typeface="Cambria" pitchFamily="18" charset="0"/>
            </a:endParaRPr>
          </a:p>
          <a:p>
            <a:pPr>
              <a:buFont typeface="Wingdings" pitchFamily="2" charset="2"/>
              <a:buNone/>
            </a:pPr>
            <a:endParaRPr lang="en-US" sz="3500" dirty="0">
              <a:latin typeface="Tw Cen MT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2EADA-B0BA-45A2-8E32-845993CB7D2C}" type="slidenum">
              <a:rPr lang="en-US"/>
              <a:pPr/>
              <a:t>11</a:t>
            </a:fld>
            <a:endParaRPr lang="en-US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>
                <a:latin typeface="Californian FB" pitchFamily="18" charset="0"/>
              </a:rPr>
              <a:t>College Application Issues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8534400" cy="5105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600" b="1" dirty="0">
                <a:latin typeface="Dotum" panose="020B0600000101010101" pitchFamily="34" charset="-127"/>
                <a:ea typeface="Dotum" panose="020B0600000101010101" pitchFamily="34" charset="-127"/>
              </a:rPr>
              <a:t>R</a:t>
            </a:r>
            <a:r>
              <a:rPr lang="en-US" sz="3600" b="1" dirty="0" smtClean="0">
                <a:latin typeface="Dotum" panose="020B0600000101010101" pitchFamily="34" charset="-127"/>
                <a:ea typeface="Dotum" panose="020B0600000101010101" pitchFamily="34" charset="-127"/>
              </a:rPr>
              <a:t>ankings can be used in </a:t>
            </a:r>
            <a:r>
              <a:rPr lang="en-US" sz="3600" b="1" dirty="0">
                <a:latin typeface="Dotum" panose="020B0600000101010101" pitchFamily="34" charset="-127"/>
                <a:ea typeface="Dotum" panose="020B0600000101010101" pitchFamily="34" charset="-127"/>
              </a:rPr>
              <a:t>initial stage of compiling a list of colleges, </a:t>
            </a:r>
            <a:r>
              <a:rPr lang="en-US" sz="3600" b="1" dirty="0" smtClean="0">
                <a:latin typeface="Dotum" panose="020B0600000101010101" pitchFamily="34" charset="-127"/>
                <a:ea typeface="Dotum" panose="020B0600000101010101" pitchFamily="34" charset="-127"/>
              </a:rPr>
              <a:t>but </a:t>
            </a:r>
            <a:r>
              <a:rPr lang="en-US" sz="3600" b="1" u="sng" dirty="0" smtClean="0">
                <a:latin typeface="Dotum" panose="020B0600000101010101" pitchFamily="34" charset="-127"/>
                <a:ea typeface="Dotum" panose="020B0600000101010101" pitchFamily="34" charset="-127"/>
              </a:rPr>
              <a:t>don’t </a:t>
            </a:r>
            <a:r>
              <a:rPr lang="en-US" sz="3600" b="1" u="sng" dirty="0">
                <a:latin typeface="Dotum" panose="020B0600000101010101" pitchFamily="34" charset="-127"/>
                <a:ea typeface="Dotum" panose="020B0600000101010101" pitchFamily="34" charset="-127"/>
              </a:rPr>
              <a:t>over </a:t>
            </a:r>
            <a:r>
              <a:rPr lang="en-US" sz="3600" b="1" u="sng" dirty="0" smtClean="0">
                <a:latin typeface="Dotum" panose="020B0600000101010101" pitchFamily="34" charset="-127"/>
                <a:ea typeface="Dotum" panose="020B0600000101010101" pitchFamily="34" charset="-127"/>
              </a:rPr>
              <a:t>rely on them</a:t>
            </a:r>
          </a:p>
          <a:p>
            <a:pPr>
              <a:lnSpc>
                <a:spcPct val="80000"/>
              </a:lnSpc>
            </a:pPr>
            <a:endParaRPr lang="en-US" sz="1200" b="1" dirty="0"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>
              <a:lnSpc>
                <a:spcPct val="80000"/>
              </a:lnSpc>
            </a:pPr>
            <a:r>
              <a:rPr lang="en-US" sz="3600" b="1" dirty="0">
                <a:latin typeface="Dotum" panose="020B0600000101010101" pitchFamily="34" charset="-127"/>
                <a:ea typeface="Dotum" panose="020B0600000101010101" pitchFamily="34" charset="-127"/>
              </a:rPr>
              <a:t>Apply to one affordable college within one hour of home as a “safety” </a:t>
            </a:r>
            <a:r>
              <a:rPr lang="en-US" sz="3600" b="1" dirty="0" smtClean="0">
                <a:latin typeface="Dotum" panose="020B0600000101010101" pitchFamily="34" charset="-127"/>
                <a:ea typeface="Dotum" panose="020B0600000101010101" pitchFamily="34" charset="-127"/>
              </a:rPr>
              <a:t>measure</a:t>
            </a:r>
          </a:p>
          <a:p>
            <a:pPr>
              <a:lnSpc>
                <a:spcPct val="80000"/>
              </a:lnSpc>
            </a:pPr>
            <a:endParaRPr lang="en-US" sz="1200" b="1" dirty="0"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>
              <a:lnSpc>
                <a:spcPct val="80000"/>
              </a:lnSpc>
            </a:pPr>
            <a:r>
              <a:rPr lang="en-US" sz="3600" b="1" dirty="0">
                <a:latin typeface="Dotum" panose="020B0600000101010101" pitchFamily="34" charset="-127"/>
                <a:ea typeface="Dotum" panose="020B0600000101010101" pitchFamily="34" charset="-127"/>
              </a:rPr>
              <a:t>Early HS graduation is </a:t>
            </a:r>
            <a:r>
              <a:rPr lang="en-US" sz="3600" b="1" dirty="0" smtClean="0">
                <a:latin typeface="Dotum" panose="020B0600000101010101" pitchFamily="34" charset="-127"/>
                <a:ea typeface="Dotum" panose="020B0600000101010101" pitchFamily="34" charset="-127"/>
              </a:rPr>
              <a:t>NOT </a:t>
            </a:r>
            <a:r>
              <a:rPr lang="en-US" sz="3600" b="1" dirty="0">
                <a:latin typeface="Dotum" panose="020B0600000101010101" pitchFamily="34" charset="-127"/>
                <a:ea typeface="Dotum" panose="020B0600000101010101" pitchFamily="34" charset="-127"/>
              </a:rPr>
              <a:t>recommended </a:t>
            </a:r>
          </a:p>
        </p:txBody>
      </p:sp>
    </p:spTree>
    <p:extLst>
      <p:ext uri="{BB962C8B-B14F-4D97-AF65-F5344CB8AC3E}">
        <p14:creationId xmlns:p14="http://schemas.microsoft.com/office/powerpoint/2010/main" val="26522700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2EADA-B0BA-45A2-8E32-845993CB7D2C}" type="slidenum">
              <a:rPr lang="en-US"/>
              <a:pPr/>
              <a:t>12</a:t>
            </a:fld>
            <a:endParaRPr lang="en-US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>
                <a:latin typeface="Californian FB" pitchFamily="18" charset="0"/>
              </a:rPr>
              <a:t>College Application Issues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534400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600" b="1" dirty="0" smtClean="0">
                <a:latin typeface="Dotum" panose="020B0600000101010101" pitchFamily="34" charset="-127"/>
                <a:ea typeface="Dotum" panose="020B0600000101010101" pitchFamily="34" charset="-127"/>
              </a:rPr>
              <a:t>AP </a:t>
            </a:r>
            <a:r>
              <a:rPr lang="en-US" sz="3600" b="1" dirty="0">
                <a:latin typeface="Dotum" panose="020B0600000101010101" pitchFamily="34" charset="-127"/>
                <a:ea typeface="Dotum" panose="020B0600000101010101" pitchFamily="34" charset="-127"/>
              </a:rPr>
              <a:t>test scores are not a required element of the application – submit </a:t>
            </a:r>
            <a:r>
              <a:rPr lang="en-US" sz="3600" b="1" dirty="0" smtClean="0">
                <a:latin typeface="Dotum" panose="020B0600000101010101" pitchFamily="34" charset="-127"/>
                <a:ea typeface="Dotum" panose="020B0600000101010101" pitchFamily="34" charset="-127"/>
              </a:rPr>
              <a:t>scores if </a:t>
            </a:r>
            <a:r>
              <a:rPr lang="en-US" sz="3600" b="1" dirty="0">
                <a:latin typeface="Dotum" panose="020B0600000101010101" pitchFamily="34" charset="-127"/>
                <a:ea typeface="Dotum" panose="020B0600000101010101" pitchFamily="34" charset="-127"/>
              </a:rPr>
              <a:t>you rocked AP tests; credit is awarded when you </a:t>
            </a:r>
            <a:r>
              <a:rPr lang="en-US" sz="3600" b="1" dirty="0" smtClean="0">
                <a:latin typeface="Dotum" panose="020B0600000101010101" pitchFamily="34" charset="-127"/>
                <a:ea typeface="Dotum" panose="020B0600000101010101" pitchFamily="34" charset="-127"/>
              </a:rPr>
              <a:t>register</a:t>
            </a:r>
          </a:p>
          <a:p>
            <a:pPr>
              <a:lnSpc>
                <a:spcPct val="80000"/>
              </a:lnSpc>
            </a:pPr>
            <a:endParaRPr lang="en-US" sz="1200" b="1" dirty="0" smtClean="0"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>
              <a:lnSpc>
                <a:spcPct val="80000"/>
              </a:lnSpc>
            </a:pPr>
            <a:endParaRPr lang="en-US" sz="1200" b="1" dirty="0" smtClean="0"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>
              <a:lnSpc>
                <a:spcPct val="80000"/>
              </a:lnSpc>
            </a:pPr>
            <a:r>
              <a:rPr lang="en-US" sz="3600" b="1" dirty="0" smtClean="0">
                <a:latin typeface="Dotum" panose="020B0600000101010101" pitchFamily="34" charset="-127"/>
                <a:ea typeface="Dotum" panose="020B0600000101010101" pitchFamily="34" charset="-127"/>
              </a:rPr>
              <a:t>Athletes – </a:t>
            </a:r>
            <a:r>
              <a:rPr lang="en-US" sz="3600" b="1" dirty="0">
                <a:latin typeface="Dotum" panose="020B0600000101010101" pitchFamily="34" charset="-127"/>
                <a:ea typeface="Dotum" panose="020B0600000101010101" pitchFamily="34" charset="-127"/>
              </a:rPr>
              <a:t>work with your coach for </a:t>
            </a:r>
            <a:r>
              <a:rPr lang="en-US" sz="3600" b="1" dirty="0" smtClean="0">
                <a:latin typeface="Dotum" panose="020B0600000101010101" pitchFamily="34" charset="-127"/>
                <a:ea typeface="Dotum" panose="020B0600000101010101" pitchFamily="34" charset="-127"/>
              </a:rPr>
              <a:t>tips </a:t>
            </a:r>
            <a:r>
              <a:rPr lang="en-US" sz="3600" b="1" dirty="0">
                <a:latin typeface="Dotum" panose="020B0600000101010101" pitchFamily="34" charset="-127"/>
                <a:ea typeface="Dotum" panose="020B0600000101010101" pitchFamily="34" charset="-127"/>
              </a:rPr>
              <a:t>about your process </a:t>
            </a:r>
            <a:r>
              <a:rPr lang="en-US" sz="3600" b="1" dirty="0">
                <a:solidFill>
                  <a:srgbClr val="FF00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(p. </a:t>
            </a:r>
            <a:r>
              <a:rPr lang="en-US" sz="3600" b="1" dirty="0" smtClean="0">
                <a:solidFill>
                  <a:srgbClr val="FF00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38)</a:t>
            </a:r>
          </a:p>
          <a:p>
            <a:pPr>
              <a:lnSpc>
                <a:spcPct val="80000"/>
              </a:lnSpc>
            </a:pPr>
            <a:endParaRPr lang="en-US" sz="1200" b="1" dirty="0" smtClean="0">
              <a:solidFill>
                <a:srgbClr val="FF0000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>
              <a:lnSpc>
                <a:spcPct val="80000"/>
              </a:lnSpc>
            </a:pPr>
            <a:endParaRPr lang="en-US" sz="1200" b="1" dirty="0">
              <a:solidFill>
                <a:srgbClr val="FF0000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>
              <a:lnSpc>
                <a:spcPct val="80000"/>
              </a:lnSpc>
            </a:pPr>
            <a:r>
              <a:rPr lang="en-US" sz="3600" b="1" dirty="0">
                <a:latin typeface="Dotum" panose="020B0600000101010101" pitchFamily="34" charset="-127"/>
                <a:ea typeface="Dotum" panose="020B0600000101010101" pitchFamily="34" charset="-127"/>
              </a:rPr>
              <a:t>Visual &amp; Performing Artists: </a:t>
            </a:r>
            <a:r>
              <a:rPr lang="en-US" sz="3600" b="1" dirty="0" smtClean="0">
                <a:latin typeface="Dotum" panose="020B0600000101010101" pitchFamily="34" charset="-127"/>
                <a:ea typeface="Dotum" panose="020B0600000101010101" pitchFamily="34" charset="-127"/>
              </a:rPr>
              <a:t>portfolios </a:t>
            </a:r>
            <a:r>
              <a:rPr lang="en-US" sz="3600" b="1" dirty="0">
                <a:latin typeface="Dotum" panose="020B0600000101010101" pitchFamily="34" charset="-127"/>
                <a:ea typeface="Dotum" panose="020B0600000101010101" pitchFamily="34" charset="-127"/>
              </a:rPr>
              <a:t>&amp; </a:t>
            </a:r>
            <a:r>
              <a:rPr lang="en-US" sz="3600" b="1" dirty="0" smtClean="0">
                <a:latin typeface="Dotum" panose="020B0600000101010101" pitchFamily="34" charset="-127"/>
                <a:ea typeface="Dotum" panose="020B0600000101010101" pitchFamily="34" charset="-127"/>
              </a:rPr>
              <a:t>auditions </a:t>
            </a:r>
            <a:r>
              <a:rPr lang="en-US" sz="3600" b="1" dirty="0">
                <a:latin typeface="Dotum" panose="020B0600000101010101" pitchFamily="34" charset="-127"/>
                <a:ea typeface="Dotum" panose="020B0600000101010101" pitchFamily="34" charset="-127"/>
              </a:rPr>
              <a:t>are </a:t>
            </a:r>
            <a:r>
              <a:rPr lang="en-US" sz="3600" b="1" u="sng" dirty="0">
                <a:latin typeface="Dotum" panose="020B0600000101010101" pitchFamily="34" charset="-127"/>
                <a:ea typeface="Dotum" panose="020B0600000101010101" pitchFamily="34" charset="-127"/>
              </a:rPr>
              <a:t>key</a:t>
            </a:r>
            <a:r>
              <a:rPr lang="en-US" sz="3600" b="1" dirty="0">
                <a:latin typeface="Dotum" panose="020B0600000101010101" pitchFamily="34" charset="-127"/>
                <a:ea typeface="Dotum" panose="020B0600000101010101" pitchFamily="34" charset="-127"/>
              </a:rPr>
              <a:t> to your process </a:t>
            </a:r>
          </a:p>
        </p:txBody>
      </p:sp>
    </p:spTree>
    <p:extLst>
      <p:ext uri="{BB962C8B-B14F-4D97-AF65-F5344CB8AC3E}">
        <p14:creationId xmlns:p14="http://schemas.microsoft.com/office/powerpoint/2010/main" val="40164244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1757-C4AF-425B-B7BE-53455B04136E}" type="slidenum">
              <a:rPr lang="en-US"/>
              <a:pPr/>
              <a:t>13</a:t>
            </a:fld>
            <a:endParaRPr lang="en-US"/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4400" b="1" dirty="0">
                <a:latin typeface="Californian FB" pitchFamily="18" charset="0"/>
              </a:rPr>
              <a:t>Apply Online!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600200"/>
            <a:ext cx="7010400" cy="45307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8549" name="Picture 5" descr="22230-6327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219200"/>
            <a:ext cx="6129338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FE6F9-EC8C-4401-9581-F34D6D30B8A5}" type="slidenum">
              <a:rPr lang="en-US"/>
              <a:pPr/>
              <a:t>14</a:t>
            </a:fld>
            <a:endParaRPr lang="en-US"/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1524000"/>
          </a:xfrm>
        </p:spPr>
        <p:txBody>
          <a:bodyPr/>
          <a:lstStyle/>
          <a:p>
            <a:r>
              <a:rPr lang="en-US" sz="5400" b="1" i="1" dirty="0" smtClean="0">
                <a:latin typeface="Californian FB" pitchFamily="18" charset="0"/>
              </a:rPr>
              <a:t>(Re)Introducing</a:t>
            </a:r>
            <a:endParaRPr lang="en-US" sz="5400" b="1" i="1" dirty="0">
              <a:latin typeface="Californian FB" pitchFamily="18" charset="0"/>
            </a:endParaRP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5745" y="1600200"/>
            <a:ext cx="8229600" cy="4530725"/>
          </a:xfrm>
        </p:spPr>
        <p:txBody>
          <a:bodyPr/>
          <a:lstStyle/>
          <a:p>
            <a:endParaRPr lang="en-US" dirty="0"/>
          </a:p>
          <a:p>
            <a:pPr lvl="4">
              <a:buFont typeface="Wingdings" pitchFamily="2" charset="2"/>
              <a:buNone/>
            </a:pPr>
            <a:r>
              <a:rPr lang="en-US" sz="4800" dirty="0">
                <a:latin typeface="Californian FB" pitchFamily="18" charset="0"/>
              </a:rPr>
              <a:t>                                                             	</a:t>
            </a:r>
            <a:r>
              <a:rPr lang="en-US" sz="4800" b="1" dirty="0">
                <a:latin typeface="Californian FB" pitchFamily="18" charset="0"/>
              </a:rPr>
              <a:t>NAVIANCE 	</a:t>
            </a:r>
            <a:r>
              <a:rPr lang="en-US" sz="4800" dirty="0">
                <a:latin typeface="Californian FB" pitchFamily="18" charset="0"/>
              </a:rPr>
              <a:t>	</a:t>
            </a:r>
            <a:r>
              <a:rPr lang="en-US" sz="4800" b="1" dirty="0">
                <a:latin typeface="Californian FB" pitchFamily="18" charset="0"/>
              </a:rPr>
              <a:t>Family Connection</a:t>
            </a:r>
          </a:p>
          <a:p>
            <a:pPr lvl="4">
              <a:buFont typeface="Wingdings" pitchFamily="2" charset="2"/>
              <a:buNone/>
            </a:pPr>
            <a:endParaRPr lang="en-US" sz="4800" b="1" dirty="0">
              <a:latin typeface="Californian FB" pitchFamily="18" charset="0"/>
            </a:endParaRPr>
          </a:p>
        </p:txBody>
      </p:sp>
      <p:pic>
        <p:nvPicPr>
          <p:cNvPr id="93190" name="Picture 6" descr="panth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200400"/>
            <a:ext cx="2133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3E8CC-0F82-42D3-A08C-EC1AA0BE0ECC}" type="slidenum">
              <a:rPr lang="en-US"/>
              <a:pPr/>
              <a:t>15</a:t>
            </a:fld>
            <a:endParaRPr lang="en-US"/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400" b="1" dirty="0">
                <a:latin typeface="Californian FB" pitchFamily="18" charset="0"/>
              </a:rPr>
              <a:t/>
            </a:r>
            <a:br>
              <a:rPr lang="en-US" sz="3400" b="1" dirty="0">
                <a:latin typeface="Californian FB" pitchFamily="18" charset="0"/>
              </a:rPr>
            </a:br>
            <a:r>
              <a:rPr lang="en-US" b="1" dirty="0" smtClean="0">
                <a:latin typeface="Californian FB" pitchFamily="18" charset="0"/>
              </a:rPr>
              <a:t>NAVIANCE</a:t>
            </a:r>
            <a:r>
              <a:rPr lang="en-US" sz="3400" b="1" dirty="0">
                <a:latin typeface="Californian FB" pitchFamily="18" charset="0"/>
              </a:rPr>
              <a:t/>
            </a:r>
            <a:br>
              <a:rPr lang="en-US" sz="3400" b="1" dirty="0">
                <a:latin typeface="Californian FB" pitchFamily="18" charset="0"/>
              </a:rPr>
            </a:br>
            <a:r>
              <a:rPr lang="en-US" sz="3400" b="1" dirty="0">
                <a:latin typeface="Californian FB" pitchFamily="18" charset="0"/>
              </a:rPr>
              <a:t> </a:t>
            </a:r>
            <a:r>
              <a:rPr lang="en-US" sz="3200" b="1" u="sng" dirty="0">
                <a:solidFill>
                  <a:srgbClr val="0000FF"/>
                </a:solidFill>
                <a:latin typeface="Californian FB" pitchFamily="18" charset="0"/>
              </a:rPr>
              <a:t>http://connection.naviance.com/northcentral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343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dirty="0" smtClean="0">
                <a:latin typeface="Californian FB" pitchFamily="18" charset="0"/>
              </a:rPr>
              <a:t>             </a:t>
            </a:r>
            <a:r>
              <a:rPr lang="en-US" sz="3600" b="1" dirty="0" smtClean="0">
                <a:latin typeface="Californian FB" pitchFamily="18" charset="0"/>
              </a:rPr>
              <a:t>Premiere Web-based </a:t>
            </a:r>
            <a:r>
              <a:rPr lang="en-US" b="1" dirty="0" smtClean="0">
                <a:latin typeface="Californian FB" pitchFamily="18" charset="0"/>
              </a:rPr>
              <a:t>	</a:t>
            </a:r>
          </a:p>
          <a:p>
            <a:pPr>
              <a:buFont typeface="Wingdings" pitchFamily="2" charset="2"/>
              <a:buNone/>
            </a:pPr>
            <a:r>
              <a:rPr lang="en-US" b="1" dirty="0" smtClean="0">
                <a:latin typeface="Californian FB" pitchFamily="18" charset="0"/>
              </a:rPr>
              <a:t>         </a:t>
            </a:r>
            <a:r>
              <a:rPr lang="en-US" sz="3600" b="1" dirty="0" smtClean="0">
                <a:latin typeface="Californian FB" pitchFamily="18" charset="0"/>
              </a:rPr>
              <a:t>College </a:t>
            </a:r>
            <a:r>
              <a:rPr lang="en-US" sz="3600" b="1" dirty="0">
                <a:latin typeface="Californian FB" pitchFamily="18" charset="0"/>
              </a:rPr>
              <a:t>Planning </a:t>
            </a:r>
            <a:r>
              <a:rPr lang="en-US" sz="3600" b="1" dirty="0" smtClean="0">
                <a:latin typeface="Californian FB" pitchFamily="18" charset="0"/>
              </a:rPr>
              <a:t>System   </a:t>
            </a:r>
            <a:endParaRPr lang="en-US" sz="3600" b="1" dirty="0">
              <a:latin typeface="Californian FB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en-US" sz="1400" dirty="0">
                <a:solidFill>
                  <a:srgbClr val="FF0000"/>
                </a:solidFill>
                <a:latin typeface="Californian FB" pitchFamily="18" charset="0"/>
              </a:rPr>
              <a:t> </a:t>
            </a:r>
          </a:p>
          <a:p>
            <a:r>
              <a:rPr lang="en-US" b="1" dirty="0">
                <a:solidFill>
                  <a:srgbClr val="FF0000"/>
                </a:solidFill>
                <a:latin typeface="Californian FB" pitchFamily="18" charset="0"/>
              </a:rPr>
              <a:t>REQUIRES A VALID </a:t>
            </a:r>
            <a:r>
              <a:rPr lang="en-US" b="1" dirty="0" smtClean="0">
                <a:solidFill>
                  <a:srgbClr val="FF0000"/>
                </a:solidFill>
                <a:latin typeface="Californian FB" pitchFamily="18" charset="0"/>
              </a:rPr>
              <a:t>E~MAIL </a:t>
            </a:r>
            <a:r>
              <a:rPr lang="en-US" b="1" dirty="0">
                <a:solidFill>
                  <a:srgbClr val="FF0000"/>
                </a:solidFill>
                <a:latin typeface="Californian FB" pitchFamily="18" charset="0"/>
              </a:rPr>
              <a:t>ADDRESS</a:t>
            </a:r>
          </a:p>
          <a:p>
            <a:pPr lvl="1"/>
            <a:endParaRPr lang="en-US" sz="1000" dirty="0">
              <a:latin typeface="Californian FB" pitchFamily="18" charset="0"/>
            </a:endParaRPr>
          </a:p>
          <a:p>
            <a:r>
              <a:rPr lang="en-US" b="1" dirty="0">
                <a:latin typeface="Californian FB" pitchFamily="18" charset="0"/>
              </a:rPr>
              <a:t>Research </a:t>
            </a:r>
            <a:r>
              <a:rPr lang="en-US" b="1" dirty="0" smtClean="0">
                <a:latin typeface="Californian FB" pitchFamily="18" charset="0"/>
              </a:rPr>
              <a:t>Colleges, Careers &amp; Scholarships</a:t>
            </a:r>
            <a:endParaRPr lang="en-US" b="1" dirty="0">
              <a:latin typeface="Californian FB" pitchFamily="18" charset="0"/>
            </a:endParaRPr>
          </a:p>
          <a:p>
            <a:pPr>
              <a:buFont typeface="Wingdings" pitchFamily="2" charset="2"/>
              <a:buNone/>
            </a:pPr>
            <a:endParaRPr lang="en-US" sz="1000" dirty="0">
              <a:latin typeface="Californian FB" pitchFamily="18" charset="0"/>
            </a:endParaRPr>
          </a:p>
          <a:p>
            <a:r>
              <a:rPr lang="en-US" b="1" dirty="0">
                <a:latin typeface="Californian FB" pitchFamily="18" charset="0"/>
              </a:rPr>
              <a:t>Sign-up to meet with visiting college reps</a:t>
            </a:r>
          </a:p>
          <a:p>
            <a:pPr>
              <a:buFont typeface="Wingdings" pitchFamily="2" charset="2"/>
              <a:buNone/>
            </a:pPr>
            <a:endParaRPr lang="en-US" sz="1000" dirty="0">
              <a:latin typeface="Californian FB" pitchFamily="18" charset="0"/>
            </a:endParaRPr>
          </a:p>
          <a:p>
            <a:r>
              <a:rPr lang="en-US" b="1" dirty="0">
                <a:latin typeface="Californian FB" pitchFamily="18" charset="0"/>
              </a:rPr>
              <a:t>Get college updates from </a:t>
            </a:r>
            <a:r>
              <a:rPr lang="en-US" b="1" dirty="0" smtClean="0">
                <a:latin typeface="Californian FB" pitchFamily="18" charset="0"/>
              </a:rPr>
              <a:t>Guidance</a:t>
            </a:r>
            <a:endParaRPr lang="en-US" b="1" dirty="0">
              <a:latin typeface="Californian FB" pitchFamily="18" charset="0"/>
            </a:endParaRPr>
          </a:p>
          <a:p>
            <a:endParaRPr lang="en-US" dirty="0">
              <a:latin typeface="Californian FB" pitchFamily="18" charset="0"/>
            </a:endParaRPr>
          </a:p>
        </p:txBody>
      </p:sp>
      <p:pic>
        <p:nvPicPr>
          <p:cNvPr id="5" name="Picture 4" descr="Navigator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981200"/>
            <a:ext cx="1066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Navigator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981200"/>
            <a:ext cx="1219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5251D-01B6-4BB9-8444-4A29022B7AF8}" type="slidenum">
              <a:rPr lang="en-US"/>
              <a:pPr/>
              <a:t>16</a:t>
            </a:fld>
            <a:endParaRPr lang="en-US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752600"/>
          </a:xfrm>
        </p:spPr>
        <p:txBody>
          <a:bodyPr/>
          <a:lstStyle/>
          <a:p>
            <a:pPr algn="ctr"/>
            <a:r>
              <a:rPr lang="en-US" sz="4000" b="1" dirty="0" smtClean="0">
                <a:latin typeface="Californian FB" pitchFamily="18" charset="0"/>
              </a:rPr>
              <a:t>NAVIANCE</a:t>
            </a:r>
            <a:r>
              <a:rPr lang="en-US" sz="3400" b="1" dirty="0">
                <a:latin typeface="Californian FB" pitchFamily="18" charset="0"/>
              </a:rPr>
              <a:t/>
            </a:r>
            <a:br>
              <a:rPr lang="en-US" sz="3400" b="1" dirty="0">
                <a:latin typeface="Californian FB" pitchFamily="18" charset="0"/>
              </a:rPr>
            </a:br>
            <a:r>
              <a:rPr lang="en-US" sz="3200" b="1" u="sng" dirty="0">
                <a:solidFill>
                  <a:srgbClr val="0000FF"/>
                </a:solidFill>
                <a:latin typeface="Californian FB" pitchFamily="18" charset="0"/>
              </a:rPr>
              <a:t>http://connection.naviance.com/northcentral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277" y="1981200"/>
            <a:ext cx="8229600" cy="4572000"/>
          </a:xfrm>
        </p:spPr>
        <p:txBody>
          <a:bodyPr/>
          <a:lstStyle/>
          <a:p>
            <a:r>
              <a:rPr lang="en-US" sz="3600" b="1" dirty="0" smtClean="0">
                <a:latin typeface="Californian FB" pitchFamily="18" charset="0"/>
              </a:rPr>
              <a:t>Live links to sites of interest</a:t>
            </a:r>
          </a:p>
          <a:p>
            <a:endParaRPr lang="en-US" sz="1200" b="1" dirty="0" smtClean="0">
              <a:latin typeface="Californian FB" pitchFamily="18" charset="0"/>
            </a:endParaRPr>
          </a:p>
          <a:p>
            <a:r>
              <a:rPr lang="en-US" sz="3600" b="1" dirty="0" smtClean="0">
                <a:latin typeface="Californian FB" pitchFamily="18" charset="0"/>
              </a:rPr>
              <a:t>Summer enrichment programs</a:t>
            </a:r>
            <a:endParaRPr lang="en-US" sz="3600" b="1" dirty="0">
              <a:latin typeface="Californian FB" pitchFamily="18" charset="0"/>
            </a:endParaRPr>
          </a:p>
          <a:p>
            <a:endParaRPr lang="en-US" sz="1200" dirty="0">
              <a:latin typeface="Californian FB" pitchFamily="18" charset="0"/>
            </a:endParaRPr>
          </a:p>
          <a:p>
            <a:r>
              <a:rPr lang="en-US" sz="3600" b="1" dirty="0" smtClean="0">
                <a:latin typeface="Californian FB" pitchFamily="18" charset="0"/>
              </a:rPr>
              <a:t>Track the entire college search process</a:t>
            </a:r>
            <a:endParaRPr lang="en-US" sz="3600" b="1" dirty="0">
              <a:latin typeface="Californian FB" pitchFamily="18" charset="0"/>
            </a:endParaRPr>
          </a:p>
          <a:p>
            <a:endParaRPr lang="en-US" sz="1200" dirty="0">
              <a:latin typeface="Californian FB" pitchFamily="18" charset="0"/>
            </a:endParaRPr>
          </a:p>
          <a:p>
            <a:r>
              <a:rPr lang="en-US" sz="3600" b="1" dirty="0" smtClean="0">
                <a:solidFill>
                  <a:srgbClr val="FF0000"/>
                </a:solidFill>
                <a:latin typeface="Californian FB" pitchFamily="18" charset="0"/>
              </a:rPr>
              <a:t>Login instructions can be found in your </a:t>
            </a:r>
            <a:r>
              <a:rPr lang="en-US" sz="3600" b="1" u="sng" dirty="0" smtClean="0">
                <a:solidFill>
                  <a:srgbClr val="FF0000"/>
                </a:solidFill>
                <a:latin typeface="Californian FB" pitchFamily="18" charset="0"/>
              </a:rPr>
              <a:t>College Handbook</a:t>
            </a:r>
            <a:r>
              <a:rPr lang="en-US" sz="3600" b="1" dirty="0" smtClean="0">
                <a:solidFill>
                  <a:srgbClr val="FF0000"/>
                </a:solidFill>
                <a:latin typeface="Californian FB" pitchFamily="18" charset="0"/>
              </a:rPr>
              <a:t> (p. 8) and on NC’s website under ‘For Families/Guidance’</a:t>
            </a:r>
            <a:endParaRPr lang="en-US" sz="2800" b="1" dirty="0">
              <a:latin typeface="Californian FB" pitchFamily="18" charset="0"/>
            </a:endParaRPr>
          </a:p>
        </p:txBody>
      </p:sp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311150" y="3209925"/>
            <a:ext cx="269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endParaRPr lang="en-US" sz="900">
              <a:latin typeface="Californian FB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1143000"/>
          </a:xfrm>
        </p:spPr>
        <p:txBody>
          <a:bodyPr/>
          <a:lstStyle/>
          <a:p>
            <a:pPr algn="ctr"/>
            <a:r>
              <a:rPr lang="en-US" sz="4800" b="1" dirty="0" smtClean="0">
                <a:latin typeface="Californian FB" pitchFamily="18" charset="0"/>
              </a:rPr>
              <a:t>NAVIANCE </a:t>
            </a:r>
            <a:r>
              <a:rPr lang="en-US" sz="4400" b="1" dirty="0" smtClean="0">
                <a:latin typeface="Californian FB" pitchFamily="18" charset="0"/>
              </a:rPr>
              <a:t>Registration</a:t>
            </a:r>
            <a:r>
              <a:rPr lang="en-US" sz="4800" b="1" dirty="0" smtClean="0">
                <a:latin typeface="Californian FB" pitchFamily="18" charset="0"/>
              </a:rPr>
              <a:t> Page </a:t>
            </a:r>
            <a:endParaRPr lang="en-US" sz="4800" b="1" dirty="0">
              <a:latin typeface="Californian FB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39EDC-1FDE-4D6E-8DB2-0C61B470F9C6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136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9144000" cy="5924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algn="ctr"/>
            <a:r>
              <a:rPr lang="en-US" sz="4200" b="1" dirty="0">
                <a:latin typeface="Californian FB" panose="0207040306080B030204" pitchFamily="18" charset="0"/>
              </a:rPr>
              <a:t>NAVIANCE: College Applications</a:t>
            </a:r>
            <a:endParaRPr lang="en-US" sz="4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39EDC-1FDE-4D6E-8DB2-0C61B470F9C6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14400"/>
            <a:ext cx="91440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713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algn="ctr"/>
            <a:r>
              <a:rPr lang="en-US" sz="4400" b="1" dirty="0">
                <a:latin typeface="Californian FB" pitchFamily="18" charset="0"/>
              </a:rPr>
              <a:t>NAVIANCE: College Visits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39EDC-1FDE-4D6E-8DB2-0C61B470F9C6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90600"/>
            <a:ext cx="91440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712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1493-FE66-4CC6-AF65-FE7AD4579082}" type="slidenum">
              <a:rPr lang="en-US"/>
              <a:pPr/>
              <a:t>2</a:t>
            </a:fld>
            <a:endParaRPr lang="en-US"/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1800"/>
          </a:p>
        </p:txBody>
      </p:sp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1800"/>
          </a:p>
        </p:txBody>
      </p:sp>
      <p:sp>
        <p:nvSpPr>
          <p:cNvPr id="1034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1800"/>
          </a:p>
        </p:txBody>
      </p:sp>
      <p:pic>
        <p:nvPicPr>
          <p:cNvPr id="103431" name="Picture 7" descr="MidvaleCarto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304800"/>
            <a:ext cx="6553200" cy="655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5251D-01B6-4BB9-8444-4A29022B7AF8}" type="slidenum">
              <a:rPr lang="en-US"/>
              <a:pPr/>
              <a:t>20</a:t>
            </a:fld>
            <a:endParaRPr lang="en-US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/>
          <a:lstStyle/>
          <a:p>
            <a:pPr algn="ctr"/>
            <a:r>
              <a:rPr lang="en-US" sz="3400" b="1" i="1" dirty="0" smtClean="0">
                <a:latin typeface="Californian FB" pitchFamily="18" charset="0"/>
              </a:rPr>
              <a:t/>
            </a:r>
            <a:br>
              <a:rPr lang="en-US" sz="3400" b="1" i="1" dirty="0" smtClean="0">
                <a:latin typeface="Californian FB" pitchFamily="18" charset="0"/>
              </a:rPr>
            </a:br>
            <a:r>
              <a:rPr lang="en-US" sz="3400" b="1" i="1" dirty="0" smtClean="0">
                <a:latin typeface="Californian FB" pitchFamily="18" charset="0"/>
              </a:rPr>
              <a:t/>
            </a:r>
            <a:br>
              <a:rPr lang="en-US" sz="3400" b="1" i="1" dirty="0" smtClean="0">
                <a:latin typeface="Californian FB" pitchFamily="18" charset="0"/>
              </a:rPr>
            </a:br>
            <a:r>
              <a:rPr lang="en-US" sz="3400" b="1" dirty="0">
                <a:latin typeface="Californian FB" pitchFamily="18" charset="0"/>
              </a:rPr>
              <a:t> </a:t>
            </a:r>
            <a:r>
              <a:rPr lang="en-US" sz="4400" b="1" dirty="0">
                <a:latin typeface="Californian FB" pitchFamily="18" charset="0"/>
              </a:rPr>
              <a:t>Electronic Transcripts</a:t>
            </a:r>
            <a:r>
              <a:rPr lang="en-US" sz="3400" b="1" dirty="0">
                <a:latin typeface="Californian FB" pitchFamily="18" charset="0"/>
              </a:rPr>
              <a:t/>
            </a:r>
            <a:br>
              <a:rPr lang="en-US" sz="3400" b="1" dirty="0">
                <a:latin typeface="Californian FB" pitchFamily="18" charset="0"/>
              </a:rPr>
            </a:br>
            <a:r>
              <a:rPr lang="en-US" sz="1200" b="1" dirty="0">
                <a:latin typeface="Californian FB" pitchFamily="18" charset="0"/>
              </a:rPr>
              <a:t/>
            </a:r>
            <a:br>
              <a:rPr lang="en-US" sz="1200" b="1" dirty="0">
                <a:latin typeface="Californian FB" pitchFamily="18" charset="0"/>
              </a:rPr>
            </a:br>
            <a:r>
              <a:rPr lang="en-US" b="1" dirty="0" smtClean="0">
                <a:latin typeface="Californian FB" pitchFamily="18" charset="0"/>
              </a:rPr>
              <a:t>PARCHMENT</a:t>
            </a:r>
            <a:r>
              <a:rPr lang="en-US" sz="3400" b="1" dirty="0" smtClean="0">
                <a:latin typeface="Californian FB" pitchFamily="18" charset="0"/>
              </a:rPr>
              <a:t/>
            </a:r>
            <a:br>
              <a:rPr lang="en-US" sz="3400" b="1" dirty="0" smtClean="0">
                <a:latin typeface="Californian FB" pitchFamily="18" charset="0"/>
              </a:rPr>
            </a:br>
            <a:r>
              <a:rPr lang="en-US" sz="2000" b="1" dirty="0">
                <a:latin typeface="Californian FB" pitchFamily="18" charset="0"/>
              </a:rPr>
              <a:t/>
            </a:r>
            <a:br>
              <a:rPr lang="en-US" sz="2000" b="1" dirty="0">
                <a:latin typeface="Californian FB" pitchFamily="18" charset="0"/>
              </a:rPr>
            </a:br>
            <a:r>
              <a:rPr lang="en-US" sz="3200" b="1" u="sng" dirty="0" smtClean="0">
                <a:solidFill>
                  <a:srgbClr val="0000FF"/>
                </a:solidFill>
                <a:latin typeface="Californian FB" pitchFamily="18" charset="0"/>
              </a:rPr>
              <a:t>www.parchment.com/join</a:t>
            </a:r>
            <a:endParaRPr lang="en-US" sz="3200" b="1" u="sng" dirty="0">
              <a:solidFill>
                <a:srgbClr val="0000FF"/>
              </a:solidFill>
              <a:latin typeface="Californian FB" pitchFamily="18" charset="0"/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4419600"/>
          </a:xfrm>
        </p:spPr>
        <p:txBody>
          <a:bodyPr/>
          <a:lstStyle/>
          <a:p>
            <a:pPr>
              <a:buNone/>
            </a:pPr>
            <a:endParaRPr lang="en-US" b="1" dirty="0">
              <a:latin typeface="Californian FB" pitchFamily="18" charset="0"/>
            </a:endParaRPr>
          </a:p>
          <a:p>
            <a:endParaRPr lang="en-US" sz="1000" dirty="0">
              <a:latin typeface="Californian FB" pitchFamily="18" charset="0"/>
            </a:endParaRPr>
          </a:p>
          <a:p>
            <a:r>
              <a:rPr lang="en-US" sz="4000" b="1" dirty="0" smtClean="0">
                <a:latin typeface="Californian FB" pitchFamily="18" charset="0"/>
              </a:rPr>
              <a:t>Register now! </a:t>
            </a:r>
            <a:r>
              <a:rPr lang="en-US" sz="3600" b="1" dirty="0" smtClean="0">
                <a:solidFill>
                  <a:srgbClr val="FF0000"/>
                </a:solidFill>
                <a:latin typeface="Californian FB" pitchFamily="18" charset="0"/>
              </a:rPr>
              <a:t>(p. 10)</a:t>
            </a:r>
          </a:p>
          <a:p>
            <a:endParaRPr lang="en-US" sz="1200" b="1" dirty="0" smtClean="0">
              <a:latin typeface="Californian FB" pitchFamily="18" charset="0"/>
            </a:endParaRPr>
          </a:p>
          <a:p>
            <a:r>
              <a:rPr lang="en-US" sz="4000" b="1" dirty="0" smtClean="0">
                <a:latin typeface="Californian FB" pitchFamily="18" charset="0"/>
              </a:rPr>
              <a:t>Return to the site to add colleges</a:t>
            </a:r>
          </a:p>
          <a:p>
            <a:endParaRPr lang="en-US" sz="1200" b="1" dirty="0" smtClean="0">
              <a:latin typeface="Californian FB" pitchFamily="18" charset="0"/>
            </a:endParaRPr>
          </a:p>
          <a:p>
            <a:r>
              <a:rPr lang="en-US" sz="4000" b="1" dirty="0" smtClean="0">
                <a:latin typeface="Californian FB" pitchFamily="18" charset="0"/>
              </a:rPr>
              <a:t>Request electronic transcripts for the schools to which you apply</a:t>
            </a:r>
          </a:p>
          <a:p>
            <a:endParaRPr lang="en-US" b="1" dirty="0">
              <a:latin typeface="Californian FB" pitchFamily="18" charset="0"/>
            </a:endParaRPr>
          </a:p>
          <a:p>
            <a:endParaRPr lang="en-US" sz="1000" dirty="0">
              <a:latin typeface="Californian FB" pitchFamily="18" charset="0"/>
            </a:endParaRPr>
          </a:p>
          <a:p>
            <a:endParaRPr lang="en-US" sz="1000" dirty="0">
              <a:latin typeface="Californian FB" pitchFamily="18" charset="0"/>
            </a:endParaRPr>
          </a:p>
          <a:p>
            <a:endParaRPr lang="en-US" b="1" dirty="0">
              <a:latin typeface="Californian FB" pitchFamily="18" charset="0"/>
            </a:endParaRPr>
          </a:p>
        </p:txBody>
      </p:sp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311150" y="3209925"/>
            <a:ext cx="269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endParaRPr lang="en-US" sz="900">
              <a:latin typeface="Californian FB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990A8-2EF1-49F0-8B5E-4D32EBA58802}" type="slidenum">
              <a:rPr lang="en-US"/>
              <a:pPr/>
              <a:t>21</a:t>
            </a:fld>
            <a:endParaRPr lang="en-US"/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7525" name="Picture 5" descr="082602borgman_600x3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46038"/>
            <a:ext cx="8988425" cy="6507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F4D99-EDD7-4FE9-8990-045354D14717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algn="ctr"/>
            <a:r>
              <a:rPr lang="en-US" sz="3400"/>
              <a:t> </a:t>
            </a:r>
            <a:r>
              <a:rPr lang="en-US" sz="4400" b="1">
                <a:latin typeface="Californian FB" pitchFamily="18" charset="0"/>
              </a:rPr>
              <a:t>$$$ for College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534400" cy="5029200"/>
          </a:xfrm>
        </p:spPr>
        <p:txBody>
          <a:bodyPr/>
          <a:lstStyle/>
          <a:p>
            <a:r>
              <a:rPr lang="en-US" b="1" dirty="0" smtClean="0">
                <a:latin typeface="Dotum" panose="020B0600000101010101" pitchFamily="34" charset="-127"/>
                <a:ea typeface="Dotum" panose="020B0600000101010101" pitchFamily="34" charset="-127"/>
              </a:rPr>
              <a:t>Apply for financial aid early in your senior year (based on </a:t>
            </a:r>
            <a:r>
              <a:rPr lang="en-US" b="1" i="1" dirty="0" smtClean="0">
                <a:latin typeface="Dotum" panose="020B0600000101010101" pitchFamily="34" charset="-127"/>
                <a:ea typeface="Dotum" panose="020B0600000101010101" pitchFamily="34" charset="-127"/>
              </a:rPr>
              <a:t>‘prior </a:t>
            </a:r>
            <a:r>
              <a:rPr lang="en-US" b="1" i="1" dirty="0" err="1" smtClean="0">
                <a:latin typeface="Dotum" panose="020B0600000101010101" pitchFamily="34" charset="-127"/>
                <a:ea typeface="Dotum" panose="020B0600000101010101" pitchFamily="34" charset="-127"/>
              </a:rPr>
              <a:t>prior</a:t>
            </a:r>
            <a:r>
              <a:rPr lang="en-US" b="1" i="1" dirty="0" smtClean="0">
                <a:latin typeface="Dotum" panose="020B0600000101010101" pitchFamily="34" charset="-127"/>
                <a:ea typeface="Dotum" panose="020B0600000101010101" pitchFamily="34" charset="-127"/>
              </a:rPr>
              <a:t> year’), </a:t>
            </a:r>
            <a:r>
              <a:rPr lang="en-US" b="1" dirty="0" smtClean="0">
                <a:solidFill>
                  <a:srgbClr val="FF00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(</a:t>
            </a:r>
            <a:r>
              <a:rPr lang="en-US" sz="3600" b="1" dirty="0" smtClean="0">
                <a:solidFill>
                  <a:srgbClr val="FF00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p. 48</a:t>
            </a:r>
            <a:r>
              <a:rPr lang="en-US" b="1" dirty="0" smtClean="0">
                <a:solidFill>
                  <a:srgbClr val="FF00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)</a:t>
            </a:r>
          </a:p>
          <a:p>
            <a:pPr lvl="1"/>
            <a:r>
              <a:rPr lang="en-US" sz="3200" b="1" dirty="0" smtClean="0">
                <a:latin typeface="Dotum" panose="020B0600000101010101" pitchFamily="34" charset="-127"/>
                <a:ea typeface="Dotum" panose="020B0600000101010101" pitchFamily="34" charset="-127"/>
              </a:rPr>
              <a:t># in household, age of parents, # in college, income = EFC</a:t>
            </a:r>
          </a:p>
          <a:p>
            <a:r>
              <a:rPr lang="en-US" b="1" dirty="0" smtClean="0">
                <a:latin typeface="Dotum" panose="020B0600000101010101" pitchFamily="34" charset="-127"/>
                <a:ea typeface="Dotum" panose="020B0600000101010101" pitchFamily="34" charset="-127"/>
              </a:rPr>
              <a:t>Admission applications often serve as initial scholarship screening </a:t>
            </a:r>
          </a:p>
          <a:p>
            <a:r>
              <a:rPr lang="en-US" b="1" dirty="0" smtClean="0">
                <a:latin typeface="Dotum" panose="020B0600000101010101" pitchFamily="34" charset="-127"/>
                <a:ea typeface="Dotum" panose="020B0600000101010101" pitchFamily="34" charset="-127"/>
              </a:rPr>
              <a:t>Need-based &amp; merit scholarships: </a:t>
            </a:r>
            <a:r>
              <a:rPr lang="en-US" sz="2800" b="1" u="sng" dirty="0" smtClean="0">
                <a:solidFill>
                  <a:srgbClr val="0000FF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www.cappex.com</a:t>
            </a:r>
            <a:endParaRPr lang="en-US" sz="2800" b="1" dirty="0" smtClean="0"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>
              <a:buNone/>
            </a:pPr>
            <a:r>
              <a:rPr lang="en-US" sz="2800" b="1" dirty="0" smtClean="0">
                <a:solidFill>
                  <a:srgbClr val="0000FF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	</a:t>
            </a:r>
            <a:r>
              <a:rPr lang="en-US" sz="2800" b="1" u="sng" dirty="0" smtClean="0">
                <a:solidFill>
                  <a:srgbClr val="0000FF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www.collegeboard.org/scholarships </a:t>
            </a:r>
          </a:p>
          <a:p>
            <a:pPr>
              <a:buNone/>
            </a:pPr>
            <a:r>
              <a:rPr lang="en-US" sz="2800" b="1" dirty="0">
                <a:solidFill>
                  <a:srgbClr val="0000FF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	</a:t>
            </a:r>
            <a:r>
              <a:rPr lang="en-US" sz="2800" b="1" u="sng" dirty="0" smtClean="0">
                <a:solidFill>
                  <a:srgbClr val="0000FF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www.unigo.com</a:t>
            </a:r>
            <a:r>
              <a:rPr lang="en-US" sz="2800" b="1" dirty="0" smtClean="0">
                <a:latin typeface="Dotum" panose="020B0600000101010101" pitchFamily="34" charset="-127"/>
                <a:ea typeface="Dotum" panose="020B0600000101010101" pitchFamily="34" charset="-127"/>
              </a:rPr>
              <a:t> </a:t>
            </a:r>
            <a:endParaRPr lang="en-US" sz="2800" b="1" u="sng" dirty="0">
              <a:solidFill>
                <a:srgbClr val="0000FF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pic>
        <p:nvPicPr>
          <p:cNvPr id="59396" name="Picture 4" descr="j04046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0"/>
            <a:ext cx="1600200" cy="1420813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30129-A947-4E6D-97FA-2BF791CF215E}" type="slidenum">
              <a:rPr lang="en-US"/>
              <a:pPr/>
              <a:t>23</a:t>
            </a:fld>
            <a:endParaRPr lang="en-US"/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pPr algn="ctr"/>
            <a:r>
              <a:rPr lang="en-US" sz="3400" dirty="0"/>
              <a:t> </a:t>
            </a:r>
            <a:r>
              <a:rPr lang="en-US" sz="4400" b="1" dirty="0">
                <a:latin typeface="Californian FB" pitchFamily="18" charset="0"/>
              </a:rPr>
              <a:t>$$$ for College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534400" cy="4876800"/>
          </a:xfrm>
        </p:spPr>
        <p:txBody>
          <a:bodyPr/>
          <a:lstStyle/>
          <a:p>
            <a:r>
              <a:rPr lang="en-US" b="1" dirty="0" smtClean="0">
                <a:latin typeface="Dotum" panose="020B0600000101010101" pitchFamily="34" charset="-127"/>
                <a:ea typeface="Dotum" panose="020B0600000101010101" pitchFamily="34" charset="-127"/>
              </a:rPr>
              <a:t> Outside </a:t>
            </a:r>
            <a:r>
              <a:rPr lang="en-US" b="1" dirty="0">
                <a:latin typeface="Dotum" panose="020B0600000101010101" pitchFamily="34" charset="-127"/>
                <a:ea typeface="Dotum" panose="020B0600000101010101" pitchFamily="34" charset="-127"/>
              </a:rPr>
              <a:t>“Scholarship Season” begins in </a:t>
            </a:r>
            <a:r>
              <a:rPr lang="en-US" b="1" dirty="0" smtClean="0">
                <a:latin typeface="Dotum" panose="020B0600000101010101" pitchFamily="34" charset="-127"/>
                <a:ea typeface="Dotum" panose="020B0600000101010101" pitchFamily="34" charset="-127"/>
              </a:rPr>
              <a:t>January</a:t>
            </a:r>
            <a:endParaRPr lang="en-US" b="1" dirty="0"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 lvl="1"/>
            <a:r>
              <a:rPr lang="en-US" sz="3200" b="1" dirty="0" smtClean="0">
                <a:latin typeface="Dotum" panose="020B0600000101010101" pitchFamily="34" charset="-127"/>
                <a:ea typeface="Dotum" panose="020B0600000101010101" pitchFamily="34" charset="-127"/>
              </a:rPr>
              <a:t> Use </a:t>
            </a:r>
            <a:r>
              <a:rPr lang="en-US" sz="3200" b="1" dirty="0">
                <a:latin typeface="Dotum" panose="020B0600000101010101" pitchFamily="34" charset="-127"/>
                <a:ea typeface="Dotum" panose="020B0600000101010101" pitchFamily="34" charset="-127"/>
              </a:rPr>
              <a:t>online scholarship search tools</a:t>
            </a:r>
          </a:p>
          <a:p>
            <a:pPr lvl="1"/>
            <a:r>
              <a:rPr lang="en-US" sz="3200" b="1" dirty="0" smtClean="0">
                <a:latin typeface="Dotum" panose="020B0600000101010101" pitchFamily="34" charset="-127"/>
                <a:ea typeface="Dotum" panose="020B0600000101010101" pitchFamily="34" charset="-127"/>
              </a:rPr>
              <a:t> Be willing </a:t>
            </a:r>
            <a:r>
              <a:rPr lang="en-US" sz="3200" b="1" dirty="0">
                <a:latin typeface="Dotum" panose="020B0600000101010101" pitchFamily="34" charset="-127"/>
                <a:ea typeface="Dotum" panose="020B0600000101010101" pitchFamily="34" charset="-127"/>
              </a:rPr>
              <a:t>to </a:t>
            </a:r>
            <a:r>
              <a:rPr lang="en-US" sz="3200" b="1" u="sng" dirty="0">
                <a:latin typeface="Dotum" panose="020B0600000101010101" pitchFamily="34" charset="-127"/>
                <a:ea typeface="Dotum" panose="020B0600000101010101" pitchFamily="34" charset="-127"/>
              </a:rPr>
              <a:t>write essays</a:t>
            </a:r>
            <a:r>
              <a:rPr lang="en-US" sz="3200" b="1" dirty="0">
                <a:latin typeface="Dotum" panose="020B0600000101010101" pitchFamily="34" charset="-127"/>
                <a:ea typeface="Dotum" panose="020B0600000101010101" pitchFamily="34" charset="-127"/>
              </a:rPr>
              <a:t> </a:t>
            </a:r>
          </a:p>
          <a:p>
            <a:pPr lvl="1"/>
            <a:r>
              <a:rPr lang="en-US" sz="3200" b="1" dirty="0" smtClean="0">
                <a:latin typeface="Dotum" panose="020B0600000101010101" pitchFamily="34" charset="-127"/>
                <a:ea typeface="Dotum" panose="020B0600000101010101" pitchFamily="34" charset="-127"/>
              </a:rPr>
              <a:t> Demonstrated leadership</a:t>
            </a:r>
          </a:p>
          <a:p>
            <a:pPr lvl="1"/>
            <a:r>
              <a:rPr lang="en-US" sz="3200" b="1" dirty="0" smtClean="0">
                <a:latin typeface="Dotum" panose="020B0600000101010101" pitchFamily="34" charset="-127"/>
                <a:ea typeface="Dotum" panose="020B0600000101010101" pitchFamily="34" charset="-127"/>
              </a:rPr>
              <a:t> Service </a:t>
            </a:r>
            <a:r>
              <a:rPr lang="en-US" sz="3200" b="1" dirty="0">
                <a:latin typeface="Dotum" panose="020B0600000101010101" pitchFamily="34" charset="-127"/>
                <a:ea typeface="Dotum" panose="020B0600000101010101" pitchFamily="34" charset="-127"/>
              </a:rPr>
              <a:t>to others</a:t>
            </a:r>
          </a:p>
          <a:p>
            <a:pPr lvl="1"/>
            <a:r>
              <a:rPr lang="en-US" sz="3200" b="1" dirty="0" smtClean="0">
                <a:latin typeface="Dotum" panose="020B0600000101010101" pitchFamily="34" charset="-127"/>
                <a:ea typeface="Dotum" panose="020B0600000101010101" pitchFamily="34" charset="-127"/>
              </a:rPr>
              <a:t> Many </a:t>
            </a:r>
            <a:r>
              <a:rPr lang="en-US" sz="3200" b="1" dirty="0">
                <a:latin typeface="Dotum" panose="020B0600000101010101" pitchFamily="34" charset="-127"/>
                <a:ea typeface="Dotum" panose="020B0600000101010101" pitchFamily="34" charset="-127"/>
              </a:rPr>
              <a:t>awards focus on demonstrated  financial need and </a:t>
            </a:r>
            <a:r>
              <a:rPr lang="en-US" sz="3200" b="1" dirty="0" smtClean="0">
                <a:latin typeface="Dotum" panose="020B0600000101010101" pitchFamily="34" charset="-127"/>
                <a:ea typeface="Dotum" panose="020B0600000101010101" pitchFamily="34" charset="-127"/>
              </a:rPr>
              <a:t>1</a:t>
            </a:r>
            <a:r>
              <a:rPr lang="en-US" sz="3200" b="1" baseline="30000" dirty="0" smtClean="0">
                <a:latin typeface="Dotum" panose="020B0600000101010101" pitchFamily="34" charset="-127"/>
                <a:ea typeface="Dotum" panose="020B0600000101010101" pitchFamily="34" charset="-127"/>
              </a:rPr>
              <a:t>st</a:t>
            </a:r>
            <a:r>
              <a:rPr lang="en-US" sz="3200" b="1" dirty="0" smtClean="0">
                <a:latin typeface="Dotum" panose="020B0600000101010101" pitchFamily="34" charset="-127"/>
                <a:ea typeface="Dotum" panose="020B0600000101010101" pitchFamily="34" charset="-127"/>
              </a:rPr>
              <a:t> Generation students</a:t>
            </a:r>
            <a:endParaRPr lang="en-US" sz="3200" b="1" dirty="0"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pic>
        <p:nvPicPr>
          <p:cNvPr id="90119" name="Picture 7" descr="j042478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0"/>
            <a:ext cx="1524000" cy="1330325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F34-C82E-468B-8D46-B3A99765A545}" type="slidenum">
              <a:rPr lang="en-US"/>
              <a:pPr/>
              <a:t>24</a:t>
            </a:fld>
            <a:endParaRPr lang="en-US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dirty="0" smtClean="0">
                <a:latin typeface="Californian FB" pitchFamily="18" charset="0"/>
              </a:rPr>
              <a:t>Upcoming </a:t>
            </a:r>
            <a:r>
              <a:rPr lang="en-US" sz="4800" b="1" dirty="0">
                <a:latin typeface="Californian FB" pitchFamily="18" charset="0"/>
              </a:rPr>
              <a:t>Programs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04800" y="1828800"/>
            <a:ext cx="9296400" cy="46482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3600" b="1" dirty="0">
                <a:solidFill>
                  <a:srgbClr val="0000FF"/>
                </a:solidFill>
                <a:latin typeface="Californian FB" panose="0207040306080B030204" pitchFamily="18" charset="0"/>
                <a:ea typeface="Dotum" panose="020B0600000101010101" pitchFamily="34" charset="-127"/>
              </a:rPr>
              <a:t>Princeton Review </a:t>
            </a:r>
            <a:r>
              <a:rPr lang="en-US" sz="3600" b="1" dirty="0" smtClean="0">
                <a:solidFill>
                  <a:srgbClr val="0000FF"/>
                </a:solidFill>
                <a:latin typeface="Californian FB" panose="0207040306080B030204" pitchFamily="18" charset="0"/>
                <a:ea typeface="Dotum" panose="020B0600000101010101" pitchFamily="34" charset="-127"/>
              </a:rPr>
              <a:t>FREE Practice ACT</a:t>
            </a:r>
            <a:endParaRPr lang="en-US" sz="1200" b="1" u="sng" dirty="0">
              <a:solidFill>
                <a:srgbClr val="0000FF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 lvl="2"/>
            <a:r>
              <a:rPr lang="en-US" sz="2800" b="1" dirty="0" smtClean="0">
                <a:solidFill>
                  <a:srgbClr val="FF00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Saturday, APRIL 29,</a:t>
            </a:r>
            <a:r>
              <a:rPr lang="en-US" sz="2800" b="1" dirty="0" smtClean="0">
                <a:latin typeface="Dotum" panose="020B0600000101010101" pitchFamily="34" charset="-127"/>
                <a:ea typeface="Dotum" panose="020B0600000101010101" pitchFamily="34" charset="-127"/>
              </a:rPr>
              <a:t> 9:00 am – 1:00 pm</a:t>
            </a:r>
          </a:p>
          <a:p>
            <a:pPr lvl="1"/>
            <a:endParaRPr lang="en-US" sz="1200" b="1" dirty="0" smtClean="0"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 marL="457200" lvl="1" indent="0">
              <a:buNone/>
            </a:pPr>
            <a:r>
              <a:rPr lang="en-US" sz="3600" b="1" dirty="0" smtClean="0">
                <a:solidFill>
                  <a:srgbClr val="0000FF"/>
                </a:solidFill>
                <a:latin typeface="Californian FB" panose="0207040306080B030204" pitchFamily="18" charset="0"/>
                <a:ea typeface="Dotum" panose="020B0600000101010101" pitchFamily="34" charset="-127"/>
              </a:rPr>
              <a:t>    Princeton </a:t>
            </a:r>
            <a:r>
              <a:rPr lang="en-US" sz="3600" b="1" dirty="0">
                <a:solidFill>
                  <a:srgbClr val="0000FF"/>
                </a:solidFill>
                <a:latin typeface="Californian FB" panose="0207040306080B030204" pitchFamily="18" charset="0"/>
                <a:ea typeface="Dotum" panose="020B0600000101010101" pitchFamily="34" charset="-127"/>
              </a:rPr>
              <a:t>Review FREE Practice </a:t>
            </a:r>
            <a:r>
              <a:rPr lang="en-US" sz="3600" b="1" dirty="0" smtClean="0">
                <a:solidFill>
                  <a:srgbClr val="0000FF"/>
                </a:solidFill>
                <a:latin typeface="Californian FB" panose="0207040306080B030204" pitchFamily="18" charset="0"/>
                <a:ea typeface="Dotum" panose="020B0600000101010101" pitchFamily="34" charset="-127"/>
              </a:rPr>
              <a:t>SAT</a:t>
            </a:r>
          </a:p>
          <a:p>
            <a:pPr lvl="2"/>
            <a:r>
              <a:rPr lang="en-US" sz="2800" b="1" dirty="0" smtClean="0">
                <a:solidFill>
                  <a:srgbClr val="FF00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Sunday</a:t>
            </a:r>
            <a:r>
              <a:rPr lang="en-US" sz="2800" b="1" dirty="0">
                <a:solidFill>
                  <a:srgbClr val="FF00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, MAY 7,</a:t>
            </a:r>
            <a:r>
              <a:rPr lang="en-US" sz="2800" b="1" dirty="0">
                <a:latin typeface="Dotum" panose="020B0600000101010101" pitchFamily="34" charset="-127"/>
                <a:ea typeface="Dotum" panose="020B0600000101010101" pitchFamily="34" charset="-127"/>
              </a:rPr>
              <a:t> 12:30 pm – 6 pm</a:t>
            </a:r>
          </a:p>
          <a:p>
            <a:pPr marL="457200" lvl="1" indent="0">
              <a:buNone/>
            </a:pPr>
            <a:endParaRPr lang="en-US" sz="1200" b="1" dirty="0" smtClean="0"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 marL="457200" lvl="1" indent="0">
              <a:buNone/>
            </a:pPr>
            <a:endParaRPr lang="en-US" sz="1200" b="1" dirty="0" smtClean="0"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 marL="457200" lvl="1" indent="0">
              <a:buNone/>
            </a:pPr>
            <a:r>
              <a:rPr lang="en-US" sz="3200" b="1" dirty="0" smtClean="0">
                <a:latin typeface="Dotum" panose="020B0600000101010101" pitchFamily="34" charset="-127"/>
                <a:ea typeface="Dotum" panose="020B0600000101010101" pitchFamily="34" charset="-127"/>
              </a:rPr>
              <a:t>Register online: </a:t>
            </a:r>
            <a:r>
              <a:rPr lang="en-US" sz="3200" b="1" u="sng" dirty="0" smtClean="0">
                <a:solidFill>
                  <a:srgbClr val="0000FF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www/PrincetonReview.com/</a:t>
            </a:r>
            <a:r>
              <a:rPr lang="en-US" sz="3200" b="1" u="sng" dirty="0" err="1" smtClean="0">
                <a:solidFill>
                  <a:srgbClr val="0000FF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FreePracticeTest</a:t>
            </a:r>
            <a:r>
              <a:rPr lang="en-US" sz="3200" b="1" dirty="0" smtClean="0">
                <a:latin typeface="Dotum" panose="020B0600000101010101" pitchFamily="34" charset="-127"/>
                <a:ea typeface="Dotum" panose="020B0600000101010101" pitchFamily="34" charset="-127"/>
              </a:rPr>
              <a:t>  </a:t>
            </a:r>
          </a:p>
          <a:p>
            <a:pPr lvl="1"/>
            <a:endParaRPr lang="en-US" sz="1200" b="1" u="sng" dirty="0"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 lvl="1">
              <a:buFont typeface="Wingdings" pitchFamily="2" charset="2"/>
              <a:buNone/>
            </a:pPr>
            <a:endParaRPr lang="en-US" sz="3200" b="1" dirty="0">
              <a:latin typeface="Cambria" pitchFamily="18" charset="0"/>
            </a:endParaRPr>
          </a:p>
          <a:p>
            <a:pPr lvl="1"/>
            <a:endParaRPr lang="en-US" sz="2500" b="1" dirty="0">
              <a:latin typeface="Cambria" pitchFamily="18" charset="0"/>
            </a:endParaRPr>
          </a:p>
          <a:p>
            <a:endParaRPr lang="en-US" sz="2000" dirty="0">
              <a:latin typeface="Cambria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D3269-C7F8-44EA-9B3E-DA08BB57CBAB}" type="slidenum">
              <a:rPr lang="en-US"/>
              <a:pPr/>
              <a:t>25</a:t>
            </a:fld>
            <a:endParaRPr lang="en-US"/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dirty="0" smtClean="0">
                <a:latin typeface="Californian FB" pitchFamily="18" charset="0"/>
              </a:rPr>
              <a:t>Upcoming </a:t>
            </a:r>
            <a:r>
              <a:rPr lang="en-US" sz="4800" b="1" dirty="0">
                <a:latin typeface="Californian FB" pitchFamily="18" charset="0"/>
              </a:rPr>
              <a:t>Programs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5429" y="1772104"/>
            <a:ext cx="8229600" cy="4454525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3600" b="1" u="sng" dirty="0">
                <a:solidFill>
                  <a:srgbClr val="0000FF"/>
                </a:solidFill>
                <a:latin typeface="Californian FB" panose="0207040306080B030204" pitchFamily="18" charset="0"/>
              </a:rPr>
              <a:t>ZAPS </a:t>
            </a:r>
            <a:r>
              <a:rPr lang="en-US" sz="3600" b="1" u="sng" dirty="0" smtClean="0">
                <a:solidFill>
                  <a:srgbClr val="0000FF"/>
                </a:solidFill>
                <a:latin typeface="Californian FB" panose="0207040306080B030204" pitchFamily="18" charset="0"/>
              </a:rPr>
              <a:t>ACT &amp; SAT Seminars</a:t>
            </a:r>
            <a:endParaRPr lang="en-US" sz="3600" b="1" u="sng" dirty="0">
              <a:solidFill>
                <a:srgbClr val="0000FF"/>
              </a:solidFill>
              <a:latin typeface="Californian FB" panose="0207040306080B030204" pitchFamily="18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sz="2800" b="1" u="sng" dirty="0">
              <a:solidFill>
                <a:srgbClr val="0000FF"/>
              </a:solidFill>
              <a:latin typeface="Cambria" pitchFamily="18" charset="0"/>
            </a:endParaRPr>
          </a:p>
          <a:p>
            <a:pPr lvl="1">
              <a:lnSpc>
                <a:spcPct val="8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Watch for fall 2017 dates</a:t>
            </a:r>
            <a:endParaRPr lang="en-US" sz="3200" b="1" dirty="0"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 lvl="1">
              <a:lnSpc>
                <a:spcPct val="80000"/>
              </a:lnSpc>
            </a:pPr>
            <a:endParaRPr lang="en-US" sz="1200" b="1" dirty="0"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 lvl="1">
              <a:lnSpc>
                <a:spcPct val="80000"/>
              </a:lnSpc>
            </a:pPr>
            <a:r>
              <a:rPr lang="en-US" sz="3200" b="1" dirty="0" smtClean="0">
                <a:latin typeface="Dotum" panose="020B0600000101010101" pitchFamily="34" charset="-127"/>
                <a:ea typeface="Dotum" panose="020B0600000101010101" pitchFamily="34" charset="-127"/>
              </a:rPr>
              <a:t> </a:t>
            </a:r>
            <a:r>
              <a:rPr lang="en-US" sz="3200" b="1" dirty="0">
                <a:latin typeface="Dotum" panose="020B0600000101010101" pitchFamily="34" charset="-127"/>
                <a:ea typeface="Dotum" panose="020B0600000101010101" pitchFamily="34" charset="-127"/>
              </a:rPr>
              <a:t>Cost </a:t>
            </a:r>
            <a:r>
              <a:rPr lang="en-US" sz="3200" b="1" dirty="0" smtClean="0">
                <a:latin typeface="Dotum" panose="020B0600000101010101" pitchFamily="34" charset="-127"/>
                <a:ea typeface="Dotum" panose="020B0600000101010101" pitchFamily="34" charset="-127"/>
              </a:rPr>
              <a:t>$89.99  </a:t>
            </a:r>
          </a:p>
          <a:p>
            <a:pPr lvl="2">
              <a:lnSpc>
                <a:spcPct val="80000"/>
              </a:lnSpc>
            </a:pPr>
            <a:r>
              <a:rPr lang="en-US" sz="2800" b="1" dirty="0">
                <a:latin typeface="Dotum" panose="020B0600000101010101" pitchFamily="34" charset="-127"/>
                <a:ea typeface="Dotum" panose="020B0600000101010101" pitchFamily="34" charset="-127"/>
              </a:rPr>
              <a:t> </a:t>
            </a:r>
            <a:r>
              <a:rPr lang="en-US" sz="2800" b="1" dirty="0" smtClean="0">
                <a:latin typeface="Dotum" panose="020B0600000101010101" pitchFamily="34" charset="-127"/>
                <a:ea typeface="Dotum" panose="020B0600000101010101" pitchFamily="34" charset="-127"/>
              </a:rPr>
              <a:t>Includes </a:t>
            </a:r>
            <a:r>
              <a:rPr lang="en-US" sz="2800" b="1" dirty="0">
                <a:latin typeface="Dotum" panose="020B0600000101010101" pitchFamily="34" charset="-127"/>
                <a:ea typeface="Dotum" panose="020B0600000101010101" pitchFamily="34" charset="-127"/>
              </a:rPr>
              <a:t>Study Guide &amp; </a:t>
            </a:r>
            <a:r>
              <a:rPr lang="en-US" sz="2800" b="1" dirty="0" smtClean="0">
                <a:latin typeface="Dotum" panose="020B0600000101010101" pitchFamily="34" charset="-127"/>
                <a:ea typeface="Dotum" panose="020B0600000101010101" pitchFamily="34" charset="-127"/>
              </a:rPr>
              <a:t>Training Workbooks</a:t>
            </a:r>
            <a:endParaRPr lang="en-US" sz="2800" b="1" dirty="0"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 lvl="1">
              <a:lnSpc>
                <a:spcPct val="80000"/>
              </a:lnSpc>
            </a:pPr>
            <a:endParaRPr lang="en-US" sz="1200" b="1" dirty="0"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 lvl="1">
              <a:lnSpc>
                <a:spcPct val="80000"/>
              </a:lnSpc>
            </a:pPr>
            <a:r>
              <a:rPr lang="en-US" sz="3200" b="1" dirty="0" smtClean="0">
                <a:latin typeface="Dotum" panose="020B0600000101010101" pitchFamily="34" charset="-127"/>
                <a:ea typeface="Dotum" panose="020B0600000101010101" pitchFamily="34" charset="-127"/>
              </a:rPr>
              <a:t> Register online:</a:t>
            </a:r>
            <a:r>
              <a:rPr lang="en-US" sz="3600" b="1" dirty="0" smtClean="0">
                <a:latin typeface="Dotum" panose="020B0600000101010101" pitchFamily="34" charset="-127"/>
                <a:ea typeface="Dotum" panose="020B0600000101010101" pitchFamily="34" charset="-127"/>
              </a:rPr>
              <a:t> </a:t>
            </a:r>
            <a:endParaRPr lang="en-US" sz="3600" b="1" dirty="0"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 lvl="2">
              <a:lnSpc>
                <a:spcPct val="80000"/>
              </a:lnSpc>
            </a:pPr>
            <a:r>
              <a:rPr lang="en-US" sz="3200" b="1" u="sng" dirty="0">
                <a:solidFill>
                  <a:srgbClr val="0000FF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www.zaps.com</a:t>
            </a:r>
            <a:r>
              <a:rPr lang="en-US" sz="3200" b="1" dirty="0">
                <a:latin typeface="Dotum" panose="020B0600000101010101" pitchFamily="34" charset="-127"/>
                <a:ea typeface="Dotum" panose="020B0600000101010101" pitchFamily="34" charset="-127"/>
              </a:rPr>
              <a:t> or </a:t>
            </a:r>
            <a:r>
              <a:rPr lang="en-US" sz="3200" b="1" dirty="0" smtClean="0">
                <a:latin typeface="Dotum" panose="020B0600000101010101" pitchFamily="34" charset="-127"/>
                <a:ea typeface="Dotum" panose="020B0600000101010101" pitchFamily="34" charset="-127"/>
              </a:rPr>
              <a:t>1-877-927-8378</a:t>
            </a:r>
            <a:endParaRPr lang="en-US" sz="3200" dirty="0"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8353-6071-4FA6-9A2E-038AE0FC76AD}" type="slidenum">
              <a:rPr lang="en-US"/>
              <a:pPr/>
              <a:t>26</a:t>
            </a:fld>
            <a:endParaRPr lang="en-US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>
                <a:latin typeface="Californian FB" pitchFamily="18" charset="0"/>
              </a:rPr>
              <a:t>Help from </a:t>
            </a:r>
            <a:r>
              <a:rPr lang="en-US" sz="4400" b="1" dirty="0" smtClean="0">
                <a:latin typeface="Californian FB" pitchFamily="18" charset="0"/>
              </a:rPr>
              <a:t>College Coordinator</a:t>
            </a:r>
            <a:endParaRPr lang="en-US" sz="4400" b="1" dirty="0">
              <a:latin typeface="Californian FB" pitchFamily="18" charset="0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2296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b="1" dirty="0" smtClean="0">
                <a:latin typeface="Dotum" panose="020B0600000101010101" pitchFamily="34" charset="-127"/>
                <a:ea typeface="Dotum" panose="020B0600000101010101" pitchFamily="34" charset="-127"/>
              </a:rPr>
              <a:t> Meet with seniors all year</a:t>
            </a:r>
          </a:p>
          <a:p>
            <a:pPr>
              <a:lnSpc>
                <a:spcPct val="90000"/>
              </a:lnSpc>
            </a:pPr>
            <a:endParaRPr lang="en-US" sz="1000" b="1" dirty="0" smtClean="0"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>
              <a:lnSpc>
                <a:spcPct val="90000"/>
              </a:lnSpc>
            </a:pPr>
            <a:endParaRPr lang="en-US" sz="800" b="1" dirty="0" smtClean="0"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>
              <a:lnSpc>
                <a:spcPct val="90000"/>
              </a:lnSpc>
            </a:pPr>
            <a:r>
              <a:rPr lang="en-US" sz="3600" b="1" dirty="0" smtClean="0">
                <a:latin typeface="Dotum" panose="020B0600000101010101" pitchFamily="34" charset="-127"/>
                <a:ea typeface="Dotum" panose="020B0600000101010101" pitchFamily="34" charset="-127"/>
              </a:rPr>
              <a:t> Add juniors second semester</a:t>
            </a:r>
          </a:p>
          <a:p>
            <a:pPr>
              <a:lnSpc>
                <a:spcPct val="90000"/>
              </a:lnSpc>
            </a:pPr>
            <a:endParaRPr lang="en-US" sz="1000" b="1" dirty="0" smtClean="0"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sz="800" b="1" dirty="0"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>
              <a:lnSpc>
                <a:spcPct val="90000"/>
              </a:lnSpc>
            </a:pPr>
            <a:r>
              <a:rPr lang="en-US" sz="3600" b="1" dirty="0" smtClean="0">
                <a:latin typeface="Dotum" panose="020B0600000101010101" pitchFamily="34" charset="-127"/>
                <a:ea typeface="Dotum" panose="020B0600000101010101" pitchFamily="34" charset="-127"/>
              </a:rPr>
              <a:t> </a:t>
            </a:r>
            <a:r>
              <a:rPr lang="en-US" sz="3600" b="1" dirty="0">
                <a:latin typeface="Dotum" panose="020B0600000101010101" pitchFamily="34" charset="-127"/>
                <a:ea typeface="Dotum" panose="020B0600000101010101" pitchFamily="34" charset="-127"/>
              </a:rPr>
              <a:t>Appointments scheduled </a:t>
            </a:r>
            <a:r>
              <a:rPr lang="en-US" sz="3600" b="1" i="1" dirty="0">
                <a:latin typeface="Dotum" panose="020B0600000101010101" pitchFamily="34" charset="-127"/>
                <a:ea typeface="Dotum" panose="020B0600000101010101" pitchFamily="34" charset="-127"/>
              </a:rPr>
              <a:t>after</a:t>
            </a:r>
            <a:r>
              <a:rPr lang="en-US" sz="3600" b="1" dirty="0">
                <a:latin typeface="Dotum" panose="020B0600000101010101" pitchFamily="34" charset="-127"/>
                <a:ea typeface="Dotum" panose="020B0600000101010101" pitchFamily="34" charset="-127"/>
              </a:rPr>
              <a:t> the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3600" b="1" dirty="0">
                <a:latin typeface="Dotum" panose="020B0600000101010101" pitchFamily="34" charset="-127"/>
                <a:ea typeface="Dotum" panose="020B0600000101010101" pitchFamily="34" charset="-127"/>
              </a:rPr>
              <a:t>    </a:t>
            </a:r>
            <a:r>
              <a:rPr lang="en-US" sz="3600" b="1" u="sng" dirty="0">
                <a:latin typeface="Dotum" panose="020B0600000101010101" pitchFamily="34" charset="-127"/>
                <a:ea typeface="Dotum" panose="020B0600000101010101" pitchFamily="34" charset="-127"/>
              </a:rPr>
              <a:t>My College Search</a:t>
            </a:r>
            <a:r>
              <a:rPr lang="en-US" sz="3600" b="1" dirty="0">
                <a:latin typeface="Dotum" panose="020B0600000101010101" pitchFamily="34" charset="-127"/>
                <a:ea typeface="Dotum" panose="020B0600000101010101" pitchFamily="34" charset="-127"/>
              </a:rPr>
              <a:t> form is </a:t>
            </a:r>
            <a:r>
              <a:rPr lang="en-US" sz="3600" b="1" dirty="0" smtClean="0">
                <a:latin typeface="Dotum" panose="020B0600000101010101" pitchFamily="34" charset="-127"/>
                <a:ea typeface="Dotum" panose="020B0600000101010101" pitchFamily="34" charset="-127"/>
              </a:rPr>
              <a:t>returned</a:t>
            </a:r>
          </a:p>
          <a:p>
            <a:pPr>
              <a:lnSpc>
                <a:spcPct val="90000"/>
              </a:lnSpc>
            </a:pPr>
            <a:endParaRPr lang="en-US" sz="800" b="1" dirty="0"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>
              <a:lnSpc>
                <a:spcPct val="90000"/>
              </a:lnSpc>
            </a:pPr>
            <a:endParaRPr lang="en-US" sz="800" b="1" dirty="0" smtClean="0"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>
              <a:lnSpc>
                <a:spcPct val="90000"/>
              </a:lnSpc>
            </a:pPr>
            <a:r>
              <a:rPr lang="en-US" sz="3600" b="1" dirty="0" smtClean="0">
                <a:latin typeface="Dotum" panose="020B0600000101010101" pitchFamily="34" charset="-127"/>
                <a:ea typeface="Dotum" panose="020B0600000101010101" pitchFamily="34" charset="-127"/>
              </a:rPr>
              <a:t>Join REMIND for updates:</a:t>
            </a:r>
          </a:p>
          <a:p>
            <a:pPr lvl="1">
              <a:lnSpc>
                <a:spcPct val="90000"/>
              </a:lnSpc>
            </a:pPr>
            <a:r>
              <a:rPr lang="en-US" sz="4000" b="1" dirty="0" smtClean="0">
                <a:latin typeface="Dotum" panose="020B0600000101010101" pitchFamily="34" charset="-127"/>
                <a:ea typeface="Dotum" panose="020B0600000101010101" pitchFamily="34" charset="-127"/>
              </a:rPr>
              <a:t>Text </a:t>
            </a:r>
            <a:r>
              <a:rPr lang="en-US" sz="4000" b="1" dirty="0" smtClean="0">
                <a:solidFill>
                  <a:srgbClr val="0000FF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ncgrad2018 </a:t>
            </a:r>
            <a:r>
              <a:rPr lang="en-US" sz="4000" b="1" dirty="0" smtClean="0">
                <a:latin typeface="Dotum" panose="020B0600000101010101" pitchFamily="34" charset="-127"/>
                <a:ea typeface="Dotum" panose="020B0600000101010101" pitchFamily="34" charset="-127"/>
              </a:rPr>
              <a:t>to </a:t>
            </a:r>
            <a:r>
              <a:rPr lang="en-US" sz="4000" b="1" dirty="0" smtClean="0">
                <a:solidFill>
                  <a:srgbClr val="0000FF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81010</a:t>
            </a:r>
          </a:p>
          <a:p>
            <a:pPr marL="0" indent="0">
              <a:lnSpc>
                <a:spcPct val="90000"/>
              </a:lnSpc>
              <a:buNone/>
            </a:pPr>
            <a:endParaRPr lang="en-US" sz="3600" b="1" dirty="0"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100" b="1" dirty="0" smtClean="0"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US" sz="3600" dirty="0"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>
              <a:lnSpc>
                <a:spcPct val="90000"/>
              </a:lnSpc>
            </a:pPr>
            <a:endParaRPr lang="en-US" sz="1400" b="1" dirty="0">
              <a:latin typeface="Cambria" pitchFamily="18" charset="0"/>
            </a:endParaRPr>
          </a:p>
          <a:p>
            <a:pPr>
              <a:lnSpc>
                <a:spcPct val="90000"/>
              </a:lnSpc>
            </a:pPr>
            <a:endParaRPr lang="en-US" sz="3600" b="1" dirty="0">
              <a:latin typeface="Cambria" pitchFamily="18" charset="0"/>
            </a:endParaRP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endParaRPr lang="en-US" sz="3400" dirty="0">
              <a:latin typeface="Californian FB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10E04-8298-4469-81D0-E0228B9A2CD4}" type="slidenum">
              <a:rPr lang="en-US"/>
              <a:pPr/>
              <a:t>27</a:t>
            </a:fld>
            <a:endParaRPr lang="en-US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229600" cy="731838"/>
          </a:xfrm>
        </p:spPr>
        <p:txBody>
          <a:bodyPr/>
          <a:lstStyle/>
          <a:p>
            <a:pPr algn="ctr"/>
            <a:r>
              <a:rPr lang="en-US" sz="4400" b="1" dirty="0">
                <a:latin typeface="Californian FB" pitchFamily="18" charset="0"/>
              </a:rPr>
              <a:t>College Admission </a:t>
            </a:r>
            <a:r>
              <a:rPr lang="en-US" sz="4400" b="1" dirty="0" smtClean="0">
                <a:latin typeface="Californian FB" pitchFamily="18" charset="0"/>
              </a:rPr>
              <a:t>“Boot Camp”</a:t>
            </a:r>
            <a:r>
              <a:rPr lang="en-US" sz="4400" b="1" dirty="0">
                <a:latin typeface="Californian FB" pitchFamily="18" charset="0"/>
              </a:rPr>
              <a:t/>
            </a:r>
            <a:br>
              <a:rPr lang="en-US" sz="4400" b="1" dirty="0">
                <a:latin typeface="Californian FB" pitchFamily="18" charset="0"/>
              </a:rPr>
            </a:br>
            <a:r>
              <a:rPr lang="en-US" sz="3200" b="1" dirty="0">
                <a:solidFill>
                  <a:srgbClr val="FF0000"/>
                </a:solidFill>
                <a:latin typeface="Californian FB" pitchFamily="18" charset="0"/>
              </a:rPr>
              <a:t>JUNE </a:t>
            </a:r>
            <a:r>
              <a:rPr lang="en-US" sz="3200" b="1" dirty="0" smtClean="0">
                <a:solidFill>
                  <a:srgbClr val="FF0000"/>
                </a:solidFill>
                <a:latin typeface="Californian FB" pitchFamily="18" charset="0"/>
              </a:rPr>
              <a:t> 1 </a:t>
            </a:r>
            <a:r>
              <a:rPr lang="en-US" sz="3200" b="1" dirty="0">
                <a:solidFill>
                  <a:srgbClr val="FF0000"/>
                </a:solidFill>
                <a:latin typeface="Californian FB" pitchFamily="18" charset="0"/>
              </a:rPr>
              <a:t>– </a:t>
            </a:r>
            <a:r>
              <a:rPr lang="en-US" sz="3200" b="1" dirty="0" smtClean="0">
                <a:solidFill>
                  <a:srgbClr val="FF0000"/>
                </a:solidFill>
                <a:latin typeface="Californian FB" pitchFamily="18" charset="0"/>
              </a:rPr>
              <a:t>2</a:t>
            </a:r>
            <a:r>
              <a:rPr lang="en-US" sz="3200" b="1" dirty="0" smtClean="0">
                <a:solidFill>
                  <a:srgbClr val="0000FF"/>
                </a:solidFill>
                <a:latin typeface="Californian FB" pitchFamily="18" charset="0"/>
              </a:rPr>
              <a:t>*</a:t>
            </a:r>
            <a:r>
              <a:rPr lang="en-US" sz="3200" b="1" dirty="0">
                <a:latin typeface="Californian FB" pitchFamily="18" charset="0"/>
              </a:rPr>
              <a:t/>
            </a:r>
            <a:br>
              <a:rPr lang="en-US" sz="3200" b="1" dirty="0">
                <a:latin typeface="Californian FB" pitchFamily="18" charset="0"/>
              </a:rPr>
            </a:br>
            <a:r>
              <a:rPr lang="en-US" sz="3200" b="1" dirty="0" smtClean="0">
                <a:latin typeface="Californian FB" pitchFamily="18" charset="0"/>
              </a:rPr>
              <a:t>12:30-5:30 pm AND 8:30 am-5pm</a:t>
            </a:r>
            <a:r>
              <a:rPr lang="en-US" sz="3700" b="1" dirty="0" smtClean="0">
                <a:latin typeface="Californian FB" pitchFamily="18" charset="0"/>
              </a:rPr>
              <a:t> </a:t>
            </a:r>
            <a:r>
              <a:rPr lang="en-US" sz="3700" b="1" dirty="0" smtClean="0">
                <a:solidFill>
                  <a:srgbClr val="0000FF"/>
                </a:solidFill>
                <a:latin typeface="Californian FB" pitchFamily="18" charset="0"/>
              </a:rPr>
              <a:t>*</a:t>
            </a:r>
            <a:endParaRPr lang="en-US" sz="3700" b="1" dirty="0">
              <a:latin typeface="Californian FB" pitchFamily="18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17638"/>
            <a:ext cx="8915400" cy="5211762"/>
          </a:xfrm>
        </p:spPr>
        <p:txBody>
          <a:bodyPr/>
          <a:lstStyle/>
          <a:p>
            <a:pPr algn="r">
              <a:buNone/>
            </a:pPr>
            <a:r>
              <a:rPr lang="en-US" sz="3600" dirty="0" smtClean="0">
                <a:solidFill>
                  <a:srgbClr val="0000FF"/>
                </a:solidFill>
                <a:latin typeface="Californian FB" pitchFamily="18" charset="0"/>
              </a:rPr>
              <a:t> </a:t>
            </a:r>
          </a:p>
          <a:p>
            <a:r>
              <a:rPr lang="en-US" sz="4000" b="1" dirty="0" smtClean="0">
                <a:solidFill>
                  <a:srgbClr val="0000FF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*</a:t>
            </a:r>
            <a:r>
              <a:rPr lang="en-US" sz="3100" b="1" dirty="0" smtClean="0">
                <a:solidFill>
                  <a:srgbClr val="0000FF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DATE &amp; TIMES SUBJECT TO CHANGE</a:t>
            </a:r>
          </a:p>
          <a:p>
            <a:r>
              <a:rPr lang="en-US" sz="3100" b="1" dirty="0" smtClean="0">
                <a:latin typeface="Dotum" panose="020B0600000101010101" pitchFamily="34" charset="-127"/>
                <a:ea typeface="Dotum" panose="020B0600000101010101" pitchFamily="34" charset="-127"/>
              </a:rPr>
              <a:t>$</a:t>
            </a:r>
            <a:r>
              <a:rPr lang="en-US" sz="3100" b="1" dirty="0">
                <a:latin typeface="Dotum" panose="020B0600000101010101" pitchFamily="34" charset="-127"/>
                <a:ea typeface="Dotum" panose="020B0600000101010101" pitchFamily="34" charset="-127"/>
              </a:rPr>
              <a:t>100.00 registration fee </a:t>
            </a:r>
          </a:p>
          <a:p>
            <a:r>
              <a:rPr lang="en-US" sz="3100" b="1" dirty="0" smtClean="0">
                <a:latin typeface="Dotum" panose="020B0600000101010101" pitchFamily="34" charset="-127"/>
                <a:ea typeface="Dotum" panose="020B0600000101010101" pitchFamily="34" charset="-127"/>
              </a:rPr>
              <a:t>College &amp; Scholarship research, application essay writing, Naviance &amp; Parchment training</a:t>
            </a:r>
            <a:endParaRPr lang="en-US" sz="3100" b="1" dirty="0"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r>
              <a:rPr lang="en-US" sz="3100" b="1" dirty="0" smtClean="0">
                <a:latin typeface="Dotum" panose="020B0600000101010101" pitchFamily="34" charset="-127"/>
                <a:ea typeface="Dotum" panose="020B0600000101010101" pitchFamily="34" charset="-127"/>
              </a:rPr>
              <a:t>Scholarships </a:t>
            </a:r>
            <a:r>
              <a:rPr lang="en-US" sz="3100" b="1" dirty="0">
                <a:latin typeface="Dotum" panose="020B0600000101010101" pitchFamily="34" charset="-127"/>
                <a:ea typeface="Dotum" panose="020B0600000101010101" pitchFamily="34" charset="-127"/>
              </a:rPr>
              <a:t>available to students who receive free/reduced lunch or textbook assistance</a:t>
            </a:r>
          </a:p>
          <a:p>
            <a:r>
              <a:rPr lang="en-US" sz="3100" b="1" u="sng" dirty="0">
                <a:solidFill>
                  <a:srgbClr val="FF00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Application forms available in </a:t>
            </a:r>
            <a:r>
              <a:rPr lang="en-US" sz="3100" b="1" u="sng" dirty="0" smtClean="0">
                <a:solidFill>
                  <a:srgbClr val="FF00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Guidance Office </a:t>
            </a:r>
            <a:r>
              <a:rPr lang="en-US" sz="3100" b="1" u="sng" dirty="0">
                <a:solidFill>
                  <a:srgbClr val="FF00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beginning Friday, APRIL </a:t>
            </a:r>
            <a:r>
              <a:rPr lang="en-US" sz="3100" b="1" u="sng" dirty="0" smtClean="0">
                <a:solidFill>
                  <a:srgbClr val="FF00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14</a:t>
            </a:r>
            <a:endParaRPr lang="en-US" sz="3100" b="1" u="sng" dirty="0">
              <a:solidFill>
                <a:srgbClr val="FF0000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64D11-BAF7-4059-AE7E-3177E182EB58}" type="slidenum">
              <a:rPr lang="en-US"/>
              <a:pPr/>
              <a:t>28</a:t>
            </a:fld>
            <a:endParaRPr lang="en-US"/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/>
          </a:p>
        </p:txBody>
      </p:sp>
      <p:pic>
        <p:nvPicPr>
          <p:cNvPr id="109573" name="Picture 5" descr="stress-cartoon"/>
          <p:cNvPicPr>
            <a:picLocks noChangeAspect="1" noChangeArrowheads="1"/>
          </p:cNvPicPr>
          <p:nvPr/>
        </p:nvPicPr>
        <p:blipFill>
          <a:blip r:embed="rId2">
            <a:lum bright="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7200" dirty="0" smtClean="0">
                <a:latin typeface="Californian FB" pitchFamily="18" charset="0"/>
              </a:rPr>
              <a:t>Princeton Review Prizes</a:t>
            </a:r>
          </a:p>
          <a:p>
            <a:pPr algn="ctr">
              <a:buNone/>
            </a:pPr>
            <a:endParaRPr lang="en-US" sz="2400" dirty="0" smtClean="0">
              <a:latin typeface="Californian FB" pitchFamily="18" charset="0"/>
            </a:endParaRPr>
          </a:p>
          <a:p>
            <a:pPr algn="ctr">
              <a:buNone/>
            </a:pPr>
            <a:r>
              <a:rPr lang="en-US" sz="6600" dirty="0" smtClean="0">
                <a:latin typeface="Californian FB" pitchFamily="18" charset="0"/>
              </a:rPr>
              <a:t>“And the Winner Is…”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39EDC-1FDE-4D6E-8DB2-0C61B470F9C6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C7966-A98A-4403-853A-12D207828038}" type="slidenum">
              <a:rPr lang="en-US"/>
              <a:pPr/>
              <a:t>3</a:t>
            </a:fld>
            <a:endParaRPr lang="en-US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ctr"/>
            <a:r>
              <a:rPr lang="en-US" sz="4400" b="1" dirty="0">
                <a:latin typeface="Californian FB" pitchFamily="18" charset="0"/>
              </a:rPr>
              <a:t>	</a:t>
            </a:r>
            <a:r>
              <a:rPr lang="en-US" sz="4800" b="1" dirty="0" smtClean="0">
                <a:latin typeface="Californian FB" pitchFamily="18" charset="0"/>
              </a:rPr>
              <a:t>The </a:t>
            </a:r>
            <a:r>
              <a:rPr lang="en-US" sz="4800" b="1" dirty="0">
                <a:latin typeface="Californian FB" pitchFamily="18" charset="0"/>
              </a:rPr>
              <a:t>College </a:t>
            </a:r>
            <a:r>
              <a:rPr lang="en-US" sz="4800" b="1" dirty="0" smtClean="0">
                <a:latin typeface="Californian FB" pitchFamily="18" charset="0"/>
              </a:rPr>
              <a:t>Handbook </a:t>
            </a:r>
            <a:r>
              <a:rPr lang="en-US" dirty="0"/>
              <a:t>	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382000" cy="4918075"/>
          </a:xfrm>
        </p:spPr>
        <p:txBody>
          <a:bodyPr/>
          <a:lstStyle/>
          <a:p>
            <a:pPr algn="just"/>
            <a:r>
              <a:rPr lang="en-US" sz="4400" b="1" dirty="0" smtClean="0">
                <a:latin typeface="Dotum" panose="020B0600000101010101" pitchFamily="34" charset="-127"/>
                <a:ea typeface="Dotum" panose="020B0600000101010101" pitchFamily="34" charset="-127"/>
              </a:rPr>
              <a:t> Admission </a:t>
            </a:r>
            <a:r>
              <a:rPr lang="en-US" sz="4400" b="1" dirty="0">
                <a:latin typeface="Dotum" panose="020B0600000101010101" pitchFamily="34" charset="-127"/>
                <a:ea typeface="Dotum" panose="020B0600000101010101" pitchFamily="34" charset="-127"/>
              </a:rPr>
              <a:t>Statistics – </a:t>
            </a:r>
          </a:p>
          <a:p>
            <a:pPr lvl="1" algn="just"/>
            <a:r>
              <a:rPr lang="en-US" sz="4100" b="1" dirty="0">
                <a:latin typeface="Dotum" panose="020B0600000101010101" pitchFamily="34" charset="-127"/>
                <a:ea typeface="Dotum" panose="020B0600000101010101" pitchFamily="34" charset="-127"/>
              </a:rPr>
              <a:t> Class of </a:t>
            </a:r>
            <a:r>
              <a:rPr lang="en-US" sz="4100" b="1" dirty="0" smtClean="0">
                <a:latin typeface="Dotum" panose="020B0600000101010101" pitchFamily="34" charset="-127"/>
                <a:ea typeface="Dotum" panose="020B0600000101010101" pitchFamily="34" charset="-127"/>
              </a:rPr>
              <a:t>2016</a:t>
            </a:r>
          </a:p>
          <a:p>
            <a:pPr lvl="1" algn="just"/>
            <a:endParaRPr lang="en-US" sz="800" b="1" dirty="0"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 algn="just"/>
            <a:r>
              <a:rPr lang="en-US" sz="4400" b="1" dirty="0" smtClean="0">
                <a:latin typeface="Dotum" panose="020B0600000101010101" pitchFamily="34" charset="-127"/>
                <a:ea typeface="Dotum" panose="020B0600000101010101" pitchFamily="34" charset="-127"/>
              </a:rPr>
              <a:t> Beginning </a:t>
            </a:r>
            <a:r>
              <a:rPr lang="en-US" sz="4400" b="1" dirty="0">
                <a:latin typeface="Dotum" panose="020B0600000101010101" pitchFamily="34" charset="-127"/>
                <a:ea typeface="Dotum" panose="020B0600000101010101" pitchFamily="34" charset="-127"/>
              </a:rPr>
              <a:t>Your Search </a:t>
            </a:r>
            <a:endParaRPr lang="en-US" sz="4400" b="1" dirty="0" smtClean="0"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 algn="just"/>
            <a:endParaRPr lang="en-US" sz="800" b="1" dirty="0"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r>
              <a:rPr lang="en-US" sz="4400" b="1" dirty="0" smtClean="0">
                <a:latin typeface="Dotum" panose="020B0600000101010101" pitchFamily="34" charset="-127"/>
                <a:ea typeface="Dotum" panose="020B0600000101010101" pitchFamily="34" charset="-127"/>
              </a:rPr>
              <a:t> The </a:t>
            </a:r>
            <a:r>
              <a:rPr lang="en-US" sz="4400" b="1" dirty="0">
                <a:latin typeface="Dotum" panose="020B0600000101010101" pitchFamily="34" charset="-127"/>
                <a:ea typeface="Dotum" panose="020B0600000101010101" pitchFamily="34" charset="-127"/>
              </a:rPr>
              <a:t>North Central </a:t>
            </a:r>
            <a:r>
              <a:rPr lang="en-US" sz="4400" b="1" dirty="0" smtClean="0">
                <a:latin typeface="Dotum" panose="020B0600000101010101" pitchFamily="34" charset="-127"/>
                <a:ea typeface="Dotum" panose="020B0600000101010101" pitchFamily="34" charset="-127"/>
              </a:rPr>
              <a:t>Process</a:t>
            </a:r>
          </a:p>
          <a:p>
            <a:endParaRPr lang="en-US" sz="800" b="1" dirty="0"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r>
              <a:rPr lang="en-US" sz="4400" b="1" dirty="0" smtClean="0">
                <a:latin typeface="Dotum" panose="020B0600000101010101" pitchFamily="34" charset="-127"/>
                <a:ea typeface="Dotum" panose="020B0600000101010101" pitchFamily="34" charset="-127"/>
              </a:rPr>
              <a:t> Required </a:t>
            </a:r>
            <a:r>
              <a:rPr lang="en-US" sz="4400" b="1" dirty="0">
                <a:latin typeface="Dotum" panose="020B0600000101010101" pitchFamily="34" charset="-127"/>
                <a:ea typeface="Dotum" panose="020B0600000101010101" pitchFamily="34" charset="-127"/>
              </a:rPr>
              <a:t>North Central Forms </a:t>
            </a:r>
          </a:p>
          <a:p>
            <a:pPr>
              <a:buNone/>
            </a:pPr>
            <a:endParaRPr lang="en-US" b="1" dirty="0">
              <a:latin typeface="Cambria" pitchFamily="18" charset="0"/>
            </a:endParaRPr>
          </a:p>
          <a:p>
            <a:endParaRPr lang="en-US" b="1" dirty="0">
              <a:latin typeface="Cambria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447800"/>
          </a:xfrm>
        </p:spPr>
        <p:txBody>
          <a:bodyPr/>
          <a:lstStyle/>
          <a:p>
            <a:r>
              <a:rPr lang="en-US" sz="6600" b="1" dirty="0" smtClean="0">
                <a:latin typeface="Californian FB" pitchFamily="18" charset="0"/>
              </a:rPr>
              <a:t/>
            </a:r>
            <a:br>
              <a:rPr lang="en-US" sz="6600" b="1" dirty="0" smtClean="0">
                <a:latin typeface="Californian FB" pitchFamily="18" charset="0"/>
              </a:rPr>
            </a:br>
            <a:r>
              <a:rPr lang="en-US" sz="6600" b="1" dirty="0">
                <a:latin typeface="Californian FB" pitchFamily="18" charset="0"/>
              </a:rPr>
              <a:t/>
            </a:r>
            <a:br>
              <a:rPr lang="en-US" sz="6600" b="1" dirty="0">
                <a:latin typeface="Californian FB" pitchFamily="18" charset="0"/>
              </a:rPr>
            </a:br>
            <a:endParaRPr lang="en-US" sz="6600" b="1" dirty="0">
              <a:latin typeface="Californian FB" pitchFamily="18" charset="0"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276600"/>
            <a:ext cx="8077200" cy="25146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800" b="1" dirty="0"/>
          </a:p>
          <a:p>
            <a:pPr>
              <a:lnSpc>
                <a:spcPct val="90000"/>
              </a:lnSpc>
            </a:pPr>
            <a:endParaRPr lang="en-US" sz="800" b="1" dirty="0"/>
          </a:p>
          <a:p>
            <a:pPr>
              <a:lnSpc>
                <a:spcPct val="90000"/>
              </a:lnSpc>
            </a:pPr>
            <a:endParaRPr lang="en-US" sz="2800" b="1" dirty="0">
              <a:latin typeface="Californian FB" pitchFamily="18" charset="0"/>
            </a:endParaRPr>
          </a:p>
          <a:p>
            <a:pPr>
              <a:lnSpc>
                <a:spcPct val="90000"/>
              </a:lnSpc>
            </a:pPr>
            <a:endParaRPr lang="en-US" sz="2800" b="1" dirty="0">
              <a:latin typeface="Californian FB" pitchFamily="18" charset="0"/>
            </a:endParaRPr>
          </a:p>
          <a:p>
            <a:pPr>
              <a:lnSpc>
                <a:spcPct val="90000"/>
              </a:lnSpc>
            </a:pPr>
            <a:endParaRPr lang="en-US" sz="2400" b="1" dirty="0">
              <a:latin typeface="Californian FB" pitchFamily="18" charset="0"/>
            </a:endParaRPr>
          </a:p>
          <a:p>
            <a:pPr>
              <a:lnSpc>
                <a:spcPct val="90000"/>
              </a:lnSpc>
            </a:pPr>
            <a:endParaRPr lang="en-US" sz="2400" b="1" dirty="0">
              <a:latin typeface="Californian FB" pitchFamily="18" charset="0"/>
            </a:endParaRPr>
          </a:p>
          <a:p>
            <a:pPr>
              <a:lnSpc>
                <a:spcPct val="90000"/>
              </a:lnSpc>
            </a:pPr>
            <a:endParaRPr lang="en-US" sz="2400" b="1" dirty="0">
              <a:latin typeface="Californian FB" pitchFamily="18" charset="0"/>
            </a:endParaRPr>
          </a:p>
        </p:txBody>
      </p:sp>
      <p:pic>
        <p:nvPicPr>
          <p:cNvPr id="65543" name="Picture 7" descr="j03976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200400"/>
            <a:ext cx="2133600" cy="2743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86000" y="1143001"/>
            <a:ext cx="5410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0" b="1" dirty="0" smtClean="0">
                <a:latin typeface="Californian FB" pitchFamily="18" charset="0"/>
              </a:rPr>
              <a:t>Talk </a:t>
            </a:r>
            <a:br>
              <a:rPr lang="en-US" sz="8000" b="1" dirty="0" smtClean="0">
                <a:latin typeface="Californian FB" pitchFamily="18" charset="0"/>
              </a:rPr>
            </a:br>
            <a:r>
              <a:rPr lang="en-US" sz="8000" b="1" dirty="0" smtClean="0">
                <a:latin typeface="Californian FB" pitchFamily="18" charset="0"/>
              </a:rPr>
              <a:t>to the </a:t>
            </a:r>
            <a:br>
              <a:rPr lang="en-US" sz="8000" b="1" dirty="0" smtClean="0">
                <a:latin typeface="Californian FB" pitchFamily="18" charset="0"/>
              </a:rPr>
            </a:br>
            <a:r>
              <a:rPr lang="en-US" sz="8000" b="1" dirty="0" smtClean="0">
                <a:latin typeface="Californian FB" pitchFamily="18" charset="0"/>
              </a:rPr>
              <a:t>Colleges</a:t>
            </a:r>
            <a:endParaRPr lang="en-US" sz="80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2B23F-D428-4CAD-B846-130FD9FEA1F9}" type="slidenum">
              <a:rPr lang="en-US"/>
              <a:pPr/>
              <a:t>31</a:t>
            </a:fld>
            <a:endParaRPr lang="en-US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sz="4400" b="1" dirty="0">
                <a:latin typeface="Californian FB" pitchFamily="18" charset="0"/>
              </a:rPr>
              <a:t>Break-Out Sessions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486400"/>
          </a:xfrm>
          <a:noFill/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600" b="1" dirty="0">
              <a:latin typeface="Californian FB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3400" b="1" dirty="0" smtClean="0">
                <a:latin typeface="Californian FB" pitchFamily="18" charset="0"/>
              </a:rPr>
              <a:t>University of Alabama </a:t>
            </a:r>
            <a:r>
              <a:rPr lang="en-US" sz="3400" b="1" dirty="0" smtClean="0">
                <a:solidFill>
                  <a:srgbClr val="FF0000"/>
                </a:solidFill>
                <a:latin typeface="Californian FB" pitchFamily="18" charset="0"/>
              </a:rPr>
              <a:t>(L249)</a:t>
            </a:r>
          </a:p>
          <a:p>
            <a:pPr>
              <a:lnSpc>
                <a:spcPct val="90000"/>
              </a:lnSpc>
            </a:pPr>
            <a:r>
              <a:rPr lang="en-US" sz="3400" b="1" dirty="0" smtClean="0">
                <a:latin typeface="Californian FB" pitchFamily="18" charset="0"/>
              </a:rPr>
              <a:t>University of Chicago  </a:t>
            </a:r>
            <a:r>
              <a:rPr lang="en-US" sz="3400" b="1" dirty="0" smtClean="0">
                <a:solidFill>
                  <a:srgbClr val="FF0000"/>
                </a:solidFill>
                <a:latin typeface="Californian FB" pitchFamily="18" charset="0"/>
              </a:rPr>
              <a:t>(B123)</a:t>
            </a:r>
            <a:endParaRPr lang="en-US" sz="1800" b="1" dirty="0" smtClean="0">
              <a:latin typeface="Californian FB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3400" b="1" dirty="0" smtClean="0">
                <a:latin typeface="Californian FB" pitchFamily="18" charset="0"/>
              </a:rPr>
              <a:t>Indiana </a:t>
            </a:r>
            <a:r>
              <a:rPr lang="en-US" sz="3400" b="1" dirty="0">
                <a:latin typeface="Californian FB" pitchFamily="18" charset="0"/>
              </a:rPr>
              <a:t>University &amp; Purdue </a:t>
            </a:r>
            <a:r>
              <a:rPr lang="en-US" sz="3400" b="1" dirty="0" smtClean="0">
                <a:latin typeface="Californian FB" pitchFamily="18" charset="0"/>
              </a:rPr>
              <a:t>University</a:t>
            </a:r>
            <a:endParaRPr lang="en-US" sz="2000" b="1" dirty="0">
              <a:latin typeface="Californian FB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Californian FB" pitchFamily="18" charset="0"/>
              </a:rPr>
              <a:t>(Auditorium)</a:t>
            </a:r>
          </a:p>
          <a:p>
            <a:pPr lvl="2">
              <a:lnSpc>
                <a:spcPct val="90000"/>
              </a:lnSpc>
            </a:pPr>
            <a:r>
              <a:rPr lang="en-US" sz="2800" b="1" dirty="0" smtClean="0">
                <a:latin typeface="Californian FB" pitchFamily="18" charset="0"/>
              </a:rPr>
              <a:t> </a:t>
            </a:r>
            <a:r>
              <a:rPr lang="en-US" sz="3200" b="1" dirty="0">
                <a:latin typeface="Californian FB" pitchFamily="18" charset="0"/>
              </a:rPr>
              <a:t>Changes in admission standards</a:t>
            </a:r>
          </a:p>
          <a:p>
            <a:pPr lvl="2">
              <a:lnSpc>
                <a:spcPct val="90000"/>
              </a:lnSpc>
            </a:pPr>
            <a:r>
              <a:rPr lang="en-US" sz="3200" b="1" dirty="0">
                <a:latin typeface="Californian FB" pitchFamily="18" charset="0"/>
              </a:rPr>
              <a:t> New programs &amp; developments</a:t>
            </a:r>
          </a:p>
          <a:p>
            <a:pPr lvl="2">
              <a:lnSpc>
                <a:spcPct val="90000"/>
              </a:lnSpc>
            </a:pPr>
            <a:r>
              <a:rPr lang="en-US" sz="3200" b="1" dirty="0">
                <a:latin typeface="Californian FB" pitchFamily="18" charset="0"/>
              </a:rPr>
              <a:t> Tips for applicants</a:t>
            </a:r>
          </a:p>
          <a:p>
            <a:pPr lvl="2">
              <a:lnSpc>
                <a:spcPct val="90000"/>
              </a:lnSpc>
            </a:pPr>
            <a:r>
              <a:rPr lang="en-US" sz="3200" b="1" dirty="0">
                <a:latin typeface="Californian FB" pitchFamily="18" charset="0"/>
              </a:rPr>
              <a:t> Merit scholarships</a:t>
            </a:r>
          </a:p>
          <a:p>
            <a:pPr lvl="2">
              <a:lnSpc>
                <a:spcPct val="90000"/>
              </a:lnSpc>
            </a:pPr>
            <a:r>
              <a:rPr lang="en-US" sz="3200" b="1" dirty="0">
                <a:latin typeface="Californian FB" pitchFamily="18" charset="0"/>
              </a:rPr>
              <a:t> Campus Visits 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endParaRPr lang="en-US" sz="2800" b="1" dirty="0">
              <a:latin typeface="Californian FB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6F2DD-0B03-45B2-921A-EDEF08612894}" type="slidenum">
              <a:rPr lang="en-US"/>
              <a:pPr/>
              <a:t>32</a:t>
            </a:fld>
            <a:endParaRPr lang="en-US"/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11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dirty="0"/>
          </a:p>
          <a:p>
            <a:pPr algn="ctr">
              <a:buFont typeface="Wingdings" pitchFamily="2" charset="2"/>
              <a:buNone/>
            </a:pPr>
            <a:r>
              <a:rPr lang="en-US" dirty="0">
                <a:latin typeface="Felix Titling" pitchFamily="82" charset="0"/>
              </a:rPr>
              <a:t>   </a:t>
            </a:r>
            <a:r>
              <a:rPr lang="en-US" sz="5000" b="1" dirty="0" smtClean="0">
                <a:latin typeface="Californian FB" pitchFamily="18" charset="0"/>
              </a:rPr>
              <a:t>Don’t rush off!</a:t>
            </a:r>
            <a:endParaRPr lang="en-US" sz="5000" b="1" dirty="0">
              <a:latin typeface="Californian FB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en-US" sz="6000" b="1" dirty="0">
                <a:solidFill>
                  <a:srgbClr val="00B050"/>
                </a:solidFill>
                <a:latin typeface="Wingdings 2" pitchFamily="18" charset="2"/>
              </a:rPr>
              <a:t>d</a:t>
            </a:r>
          </a:p>
          <a:p>
            <a:pPr algn="ctr">
              <a:buFont typeface="Wingdings" pitchFamily="2" charset="2"/>
              <a:buNone/>
            </a:pPr>
            <a:r>
              <a:rPr lang="en-US" sz="4800" b="1" dirty="0">
                <a:latin typeface="Californian FB" pitchFamily="18" charset="0"/>
              </a:rPr>
              <a:t>     </a:t>
            </a:r>
            <a:r>
              <a:rPr lang="en-US" sz="5000" b="1" dirty="0">
                <a:latin typeface="Californian FB" pitchFamily="18" charset="0"/>
              </a:rPr>
              <a:t>Stick around for a great  discussion</a:t>
            </a:r>
          </a:p>
        </p:txBody>
      </p:sp>
    </p:spTree>
  </p:cSld>
  <p:clrMapOvr>
    <a:masterClrMapping/>
  </p:clrMapOvr>
  <p:transition xmlns:p14="http://schemas.microsoft.com/office/powerpoint/2010/main">
    <p:comb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41E7B-60FA-4FA8-9AF6-C29D64E153D5}" type="slidenum">
              <a:rPr lang="en-US"/>
              <a:pPr/>
              <a:t>4</a:t>
            </a:fld>
            <a:endParaRPr lang="en-US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ctr"/>
            <a:r>
              <a:rPr lang="en-US" sz="4400" b="1" dirty="0">
                <a:latin typeface="Californian FB" pitchFamily="18" charset="0"/>
              </a:rPr>
              <a:t>	</a:t>
            </a:r>
            <a:r>
              <a:rPr lang="en-US" sz="4800" b="1" dirty="0" smtClean="0">
                <a:latin typeface="Californian FB" pitchFamily="18" charset="0"/>
              </a:rPr>
              <a:t>The </a:t>
            </a:r>
            <a:r>
              <a:rPr lang="en-US" sz="4800" b="1" dirty="0">
                <a:latin typeface="Californian FB" pitchFamily="18" charset="0"/>
              </a:rPr>
              <a:t>College </a:t>
            </a:r>
            <a:r>
              <a:rPr lang="en-US" sz="4800" b="1" dirty="0" smtClean="0">
                <a:latin typeface="Californian FB" pitchFamily="18" charset="0"/>
              </a:rPr>
              <a:t>Handbook</a:t>
            </a:r>
            <a:endParaRPr lang="en-US" sz="4800" b="1" dirty="0">
              <a:latin typeface="Californian FB" pitchFamily="18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83058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400" b="1" dirty="0" smtClean="0">
                <a:latin typeface="Dotum" panose="020B0600000101010101" pitchFamily="34" charset="-127"/>
                <a:ea typeface="Dotum" panose="020B0600000101010101" pitchFamily="34" charset="-127"/>
              </a:rPr>
              <a:t>Resources  </a:t>
            </a:r>
          </a:p>
          <a:p>
            <a:pPr>
              <a:lnSpc>
                <a:spcPct val="90000"/>
              </a:lnSpc>
            </a:pPr>
            <a:endParaRPr lang="en-US" sz="800" b="1" dirty="0" smtClean="0"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>
              <a:lnSpc>
                <a:spcPct val="90000"/>
              </a:lnSpc>
            </a:pPr>
            <a:r>
              <a:rPr lang="en-US" sz="4400" b="1" dirty="0" smtClean="0">
                <a:latin typeface="Dotum" panose="020B0600000101010101" pitchFamily="34" charset="-127"/>
                <a:ea typeface="Dotum" panose="020B0600000101010101" pitchFamily="34" charset="-127"/>
              </a:rPr>
              <a:t>Testing</a:t>
            </a:r>
          </a:p>
          <a:p>
            <a:pPr>
              <a:lnSpc>
                <a:spcPct val="90000"/>
              </a:lnSpc>
            </a:pPr>
            <a:endParaRPr lang="en-US" sz="800" b="1" dirty="0"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>
              <a:lnSpc>
                <a:spcPct val="90000"/>
              </a:lnSpc>
            </a:pPr>
            <a:r>
              <a:rPr lang="en-US" sz="4400" b="1" dirty="0">
                <a:latin typeface="Dotum" panose="020B0600000101010101" pitchFamily="34" charset="-127"/>
                <a:ea typeface="Dotum" panose="020B0600000101010101" pitchFamily="34" charset="-127"/>
              </a:rPr>
              <a:t>The College Visit </a:t>
            </a:r>
            <a:endParaRPr lang="en-US" sz="4400" b="1" dirty="0" smtClean="0"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>
              <a:lnSpc>
                <a:spcPct val="90000"/>
              </a:lnSpc>
            </a:pPr>
            <a:endParaRPr lang="en-US" sz="800" b="1" dirty="0"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>
              <a:lnSpc>
                <a:spcPct val="90000"/>
              </a:lnSpc>
            </a:pPr>
            <a:r>
              <a:rPr lang="en-US" sz="4400" b="1" dirty="0">
                <a:latin typeface="Dotum" panose="020B0600000101010101" pitchFamily="34" charset="-127"/>
                <a:ea typeface="Dotum" panose="020B0600000101010101" pitchFamily="34" charset="-127"/>
              </a:rPr>
              <a:t>Financial Aid &amp; </a:t>
            </a:r>
            <a:r>
              <a:rPr lang="en-US" sz="4400" b="1" dirty="0" smtClean="0">
                <a:latin typeface="Dotum" panose="020B0600000101010101" pitchFamily="34" charset="-127"/>
                <a:ea typeface="Dotum" panose="020B0600000101010101" pitchFamily="34" charset="-127"/>
              </a:rPr>
              <a:t>Scholarships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800" b="1" dirty="0" smtClean="0">
                <a:latin typeface="Dotum" panose="020B0600000101010101" pitchFamily="34" charset="-127"/>
                <a:ea typeface="Dotum" panose="020B0600000101010101" pitchFamily="34" charset="-127"/>
              </a:rPr>
              <a:t> </a:t>
            </a:r>
            <a:endParaRPr lang="en-US" sz="800" b="1" dirty="0"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>
              <a:lnSpc>
                <a:spcPct val="90000"/>
              </a:lnSpc>
            </a:pPr>
            <a:r>
              <a:rPr lang="en-US" sz="4400" b="1" dirty="0">
                <a:latin typeface="Dotum" panose="020B0600000101010101" pitchFamily="34" charset="-127"/>
                <a:ea typeface="Dotum" panose="020B0600000101010101" pitchFamily="34" charset="-127"/>
              </a:rPr>
              <a:t>Glossary of College Terms </a:t>
            </a:r>
          </a:p>
          <a:p>
            <a:pPr>
              <a:lnSpc>
                <a:spcPct val="90000"/>
              </a:lnSpc>
              <a:buNone/>
            </a:pPr>
            <a:endParaRPr lang="en-US" sz="4400" b="1" dirty="0">
              <a:latin typeface="Cambria" pitchFamily="18" charset="0"/>
            </a:endParaRPr>
          </a:p>
          <a:p>
            <a:pPr>
              <a:lnSpc>
                <a:spcPct val="90000"/>
              </a:lnSpc>
            </a:pPr>
            <a:endParaRPr lang="en-US" sz="4400" b="1" dirty="0">
              <a:solidFill>
                <a:srgbClr val="FF0000"/>
              </a:solidFill>
              <a:latin typeface="Cambria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B5956-40DC-4F55-BED9-A6E8E57DA191}" type="slidenum">
              <a:rPr lang="en-US"/>
              <a:pPr/>
              <a:t>5</a:t>
            </a:fld>
            <a:endParaRPr lang="en-US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/>
          <a:lstStyle/>
          <a:p>
            <a:pPr algn="ctr"/>
            <a:r>
              <a:rPr lang="en-US" sz="4400" b="1" dirty="0">
                <a:latin typeface="Californian FB" pitchFamily="18" charset="0"/>
              </a:rPr>
              <a:t>Focus on These Issues Now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534400" cy="5105400"/>
          </a:xfrm>
        </p:spPr>
        <p:txBody>
          <a:bodyPr/>
          <a:lstStyle/>
          <a:p>
            <a:r>
              <a:rPr lang="en-US" sz="2900" b="1" dirty="0">
                <a:latin typeface="Segoe UI Light" panose="020B0502040204020203" pitchFamily="34" charset="0"/>
              </a:rPr>
              <a:t>Plan a senior schedule that reveals that you are working at your potential – RIGOR is key</a:t>
            </a:r>
          </a:p>
          <a:p>
            <a:endParaRPr lang="en-US" sz="1200" b="1" dirty="0" smtClean="0">
              <a:latin typeface="Segoe UI Light" panose="020B0502040204020203" pitchFamily="34" charset="0"/>
            </a:endParaRPr>
          </a:p>
          <a:p>
            <a:endParaRPr lang="en-US" sz="1200" b="1" dirty="0" smtClean="0">
              <a:latin typeface="Segoe UI Light" panose="020B0502040204020203" pitchFamily="34" charset="0"/>
            </a:endParaRPr>
          </a:p>
          <a:p>
            <a:r>
              <a:rPr lang="en-US" sz="2900" b="1" dirty="0" smtClean="0">
                <a:latin typeface="Segoe UI Light" panose="020B0502040204020203" pitchFamily="34" charset="0"/>
              </a:rPr>
              <a:t>Make a </a:t>
            </a:r>
            <a:r>
              <a:rPr lang="en-US" sz="2900" b="1" dirty="0">
                <a:latin typeface="Segoe UI Light" panose="020B0502040204020203" pitchFamily="34" charset="0"/>
              </a:rPr>
              <a:t>list of most important criteria </a:t>
            </a:r>
            <a:r>
              <a:rPr lang="en-US" sz="2900" b="1" dirty="0">
                <a:solidFill>
                  <a:srgbClr val="FF0000"/>
                </a:solidFill>
                <a:latin typeface="Segoe UI Light" panose="020B0502040204020203" pitchFamily="34" charset="0"/>
              </a:rPr>
              <a:t>(p. </a:t>
            </a:r>
            <a:r>
              <a:rPr lang="en-US" sz="2900" b="1" dirty="0" smtClean="0">
                <a:solidFill>
                  <a:srgbClr val="FF0000"/>
                </a:solidFill>
                <a:latin typeface="Segoe UI Light" panose="020B0502040204020203" pitchFamily="34" charset="0"/>
              </a:rPr>
              <a:t>13)</a:t>
            </a:r>
            <a:endParaRPr lang="en-US" sz="2900" b="1" dirty="0">
              <a:latin typeface="Segoe UI Light" panose="020B0502040204020203" pitchFamily="34" charset="0"/>
            </a:endParaRPr>
          </a:p>
          <a:p>
            <a:endParaRPr lang="en-US" sz="1200" b="1" dirty="0" smtClean="0">
              <a:latin typeface="Segoe UI Light" panose="020B0502040204020203" pitchFamily="34" charset="0"/>
            </a:endParaRPr>
          </a:p>
          <a:p>
            <a:endParaRPr lang="en-US" sz="1200" b="1" dirty="0" smtClean="0">
              <a:latin typeface="Segoe UI Light" panose="020B0502040204020203" pitchFamily="34" charset="0"/>
            </a:endParaRPr>
          </a:p>
          <a:p>
            <a:r>
              <a:rPr lang="en-US" sz="2900" b="1" dirty="0" smtClean="0">
                <a:latin typeface="Segoe UI Light" panose="020B0502040204020203" pitchFamily="34" charset="0"/>
              </a:rPr>
              <a:t>Not </a:t>
            </a:r>
            <a:r>
              <a:rPr lang="en-US" sz="2900" b="1" dirty="0">
                <a:latin typeface="Segoe UI Light" panose="020B0502040204020203" pitchFamily="34" charset="0"/>
              </a:rPr>
              <a:t>knowing your major or career is </a:t>
            </a:r>
            <a:r>
              <a:rPr lang="en-US" sz="2900" b="1" dirty="0" smtClean="0">
                <a:latin typeface="Segoe UI Light" panose="020B0502040204020203" pitchFamily="34" charset="0"/>
              </a:rPr>
              <a:t>OK</a:t>
            </a:r>
            <a:endParaRPr lang="en-US" sz="2900" b="1" dirty="0">
              <a:latin typeface="Segoe UI Light" panose="020B0502040204020203" pitchFamily="34" charset="0"/>
            </a:endParaRPr>
          </a:p>
          <a:p>
            <a:pPr marL="0" indent="0">
              <a:buNone/>
            </a:pPr>
            <a:endParaRPr lang="en-US" sz="1200" b="1" dirty="0" smtClean="0">
              <a:latin typeface="Segoe UI Light" panose="020B0502040204020203" pitchFamily="34" charset="0"/>
            </a:endParaRPr>
          </a:p>
          <a:p>
            <a:pPr marL="0" indent="0">
              <a:buNone/>
            </a:pPr>
            <a:endParaRPr lang="en-US" sz="1200" b="1" dirty="0" smtClean="0">
              <a:latin typeface="Segoe UI Light" panose="020B0502040204020203" pitchFamily="34" charset="0"/>
            </a:endParaRPr>
          </a:p>
          <a:p>
            <a:r>
              <a:rPr lang="en-US" sz="2900" b="1" dirty="0" smtClean="0">
                <a:latin typeface="Segoe UI Light" panose="020B0502040204020203" pitchFamily="34" charset="0"/>
              </a:rPr>
              <a:t>Learn </a:t>
            </a:r>
            <a:r>
              <a:rPr lang="en-US" sz="2900" b="1" dirty="0">
                <a:latin typeface="Segoe UI Light" panose="020B0502040204020203" pitchFamily="34" charset="0"/>
              </a:rPr>
              <a:t>the facts about colleges </a:t>
            </a:r>
            <a:r>
              <a:rPr lang="en-US" sz="2900" b="1" dirty="0" smtClean="0">
                <a:latin typeface="Segoe UI Light" panose="020B0502040204020203" pitchFamily="34" charset="0"/>
              </a:rPr>
              <a:t>of interest and </a:t>
            </a:r>
            <a:r>
              <a:rPr lang="en-US" sz="2900" b="1" dirty="0">
                <a:latin typeface="Segoe UI Light" panose="020B0502040204020203" pitchFamily="34" charset="0"/>
              </a:rPr>
              <a:t>get a </a:t>
            </a:r>
            <a:r>
              <a:rPr lang="en-US" sz="2900" b="1" dirty="0" smtClean="0">
                <a:latin typeface="Segoe UI Light" panose="020B0502040204020203" pitchFamily="34" charset="0"/>
              </a:rPr>
              <a:t>sense </a:t>
            </a:r>
            <a:r>
              <a:rPr lang="en-US" sz="2900" b="1" dirty="0">
                <a:latin typeface="Segoe UI Light" panose="020B0502040204020203" pitchFamily="34" charset="0"/>
              </a:rPr>
              <a:t>of the </a:t>
            </a:r>
            <a:r>
              <a:rPr lang="en-US" sz="2900" b="1" dirty="0" smtClean="0">
                <a:latin typeface="Segoe UI Light" panose="020B0502040204020203" pitchFamily="34" charset="0"/>
              </a:rPr>
              <a:t>campus atmosphere</a:t>
            </a:r>
            <a:endParaRPr lang="en-US" sz="2900" b="1" dirty="0">
              <a:latin typeface="Segoe UI Light" panose="020B0502040204020203" pitchFamily="34" charset="0"/>
            </a:endParaRPr>
          </a:p>
          <a:p>
            <a:pPr>
              <a:buFont typeface="Wingdings" pitchFamily="2" charset="2"/>
              <a:buNone/>
            </a:pPr>
            <a:endParaRPr lang="en-US" sz="2600" b="1" dirty="0">
              <a:latin typeface="Cambria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85C50-6E4A-47A7-9B17-857DBF83DA98}" type="slidenum">
              <a:rPr lang="en-US"/>
              <a:pPr/>
              <a:t>6</a:t>
            </a:fld>
            <a:endParaRPr lang="en-US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pPr algn="ctr"/>
            <a:r>
              <a:rPr lang="en-US" sz="4400" b="1" dirty="0">
                <a:latin typeface="Californian FB" pitchFamily="18" charset="0"/>
              </a:rPr>
              <a:t>Focus on These Issues Now: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endParaRPr lang="en-US" sz="1200" b="1" u="sng" dirty="0" smtClean="0"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r>
              <a:rPr lang="en-US" sz="2800" b="1" u="sng" dirty="0" smtClean="0">
                <a:latin typeface="Dotum" panose="020B0600000101010101" pitchFamily="34" charset="-127"/>
                <a:ea typeface="Dotum" panose="020B0600000101010101" pitchFamily="34" charset="-127"/>
              </a:rPr>
              <a:t>GET </a:t>
            </a:r>
            <a:r>
              <a:rPr lang="en-US" sz="2800" b="1" u="sng" dirty="0">
                <a:latin typeface="Dotum" panose="020B0600000101010101" pitchFamily="34" charset="-127"/>
                <a:ea typeface="Dotum" panose="020B0600000101010101" pitchFamily="34" charset="-127"/>
              </a:rPr>
              <a:t>ORGANIZED:</a:t>
            </a:r>
            <a:r>
              <a:rPr lang="en-US" sz="2800" b="1" dirty="0">
                <a:latin typeface="Dotum" panose="020B0600000101010101" pitchFamily="34" charset="-127"/>
                <a:ea typeface="Dotum" panose="020B0600000101010101" pitchFamily="34" charset="-127"/>
              </a:rPr>
              <a:t>  </a:t>
            </a:r>
          </a:p>
          <a:p>
            <a:pPr lvl="1"/>
            <a:r>
              <a:rPr lang="en-US" sz="2800" b="1" dirty="0" smtClean="0">
                <a:latin typeface="Dotum" panose="020B0600000101010101" pitchFamily="34" charset="-127"/>
                <a:ea typeface="Dotum" panose="020B0600000101010101" pitchFamily="34" charset="-127"/>
              </a:rPr>
              <a:t> In </a:t>
            </a:r>
            <a:r>
              <a:rPr lang="en-US" sz="2800" b="1" dirty="0">
                <a:latin typeface="Dotum" panose="020B0600000101010101" pitchFamily="34" charset="-127"/>
                <a:ea typeface="Dotum" panose="020B0600000101010101" pitchFamily="34" charset="-127"/>
              </a:rPr>
              <a:t>a planner for college search – mark potential dates for visiting, prepping for tests, taking tests, &amp; deadlines for applications </a:t>
            </a:r>
            <a:r>
              <a:rPr lang="en-US" sz="2800" b="1" dirty="0" smtClean="0">
                <a:latin typeface="Dotum" panose="020B0600000101010101" pitchFamily="34" charset="-127"/>
                <a:ea typeface="Dotum" panose="020B0600000101010101" pitchFamily="34" charset="-127"/>
              </a:rPr>
              <a:t>&amp; scholarships</a:t>
            </a:r>
          </a:p>
          <a:p>
            <a:pPr lvl="1"/>
            <a:endParaRPr lang="en-US" sz="800" b="1" dirty="0"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r>
              <a:rPr lang="en-US" sz="2800" b="1" u="sng" dirty="0" smtClean="0">
                <a:latin typeface="Dotum" panose="020B0600000101010101" pitchFamily="34" charset="-127"/>
                <a:ea typeface="Dotum" panose="020B0600000101010101" pitchFamily="34" charset="-127"/>
              </a:rPr>
              <a:t>Take </a:t>
            </a:r>
            <a:r>
              <a:rPr lang="en-US" sz="2800" b="1" u="sng" dirty="0">
                <a:latin typeface="Dotum" panose="020B0600000101010101" pitchFamily="34" charset="-127"/>
                <a:ea typeface="Dotum" panose="020B0600000101010101" pitchFamily="34" charset="-127"/>
              </a:rPr>
              <a:t>both ACT </a:t>
            </a:r>
            <a:r>
              <a:rPr lang="en-US" sz="2800" b="1" u="sng" dirty="0" smtClean="0">
                <a:latin typeface="Dotum" panose="020B0600000101010101" pitchFamily="34" charset="-127"/>
                <a:ea typeface="Dotum" panose="020B0600000101010101" pitchFamily="34" charset="-127"/>
              </a:rPr>
              <a:t>&amp; SAT</a:t>
            </a:r>
            <a:r>
              <a:rPr lang="en-US" sz="2800" b="1" dirty="0" smtClean="0">
                <a:latin typeface="Dotum" panose="020B0600000101010101" pitchFamily="34" charset="-127"/>
                <a:ea typeface="Dotum" panose="020B0600000101010101" pitchFamily="34" charset="-127"/>
              </a:rPr>
              <a:t> by the end </a:t>
            </a:r>
            <a:r>
              <a:rPr lang="en-US" sz="2800" b="1" dirty="0">
                <a:latin typeface="Dotum" panose="020B0600000101010101" pitchFamily="34" charset="-127"/>
                <a:ea typeface="Dotum" panose="020B0600000101010101" pitchFamily="34" charset="-127"/>
              </a:rPr>
              <a:t>of junior year &amp; repeat senior </a:t>
            </a:r>
            <a:r>
              <a:rPr lang="en-US" sz="2800" b="1" dirty="0" smtClean="0">
                <a:latin typeface="Dotum" panose="020B0600000101010101" pitchFamily="34" charset="-127"/>
                <a:ea typeface="Dotum" panose="020B0600000101010101" pitchFamily="34" charset="-127"/>
              </a:rPr>
              <a:t>year </a:t>
            </a:r>
          </a:p>
          <a:p>
            <a:endParaRPr lang="en-US" sz="800" b="1" dirty="0" smtClean="0"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r>
              <a:rPr lang="en-US" sz="2800" b="1" u="sng" dirty="0" smtClean="0">
                <a:latin typeface="Dotum" panose="020B0600000101010101" pitchFamily="34" charset="-127"/>
                <a:ea typeface="Dotum" panose="020B0600000101010101" pitchFamily="34" charset="-127"/>
              </a:rPr>
              <a:t>Career &amp; interest resources</a:t>
            </a:r>
            <a:r>
              <a:rPr lang="en-US" sz="2800" b="1" dirty="0" smtClean="0">
                <a:latin typeface="Dotum" panose="020B0600000101010101" pitchFamily="34" charset="-127"/>
                <a:ea typeface="Dotum" panose="020B0600000101010101" pitchFamily="34" charset="-127"/>
              </a:rPr>
              <a:t> help target potential majors: </a:t>
            </a:r>
          </a:p>
          <a:p>
            <a:pPr lvl="1"/>
            <a:r>
              <a:rPr lang="en-US" sz="2000" b="1" dirty="0" smtClean="0">
                <a:solidFill>
                  <a:srgbClr val="0000FF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</a:t>
            </a:r>
            <a:r>
              <a:rPr lang="en-US" sz="2400" b="1" u="sng" dirty="0">
                <a:solidFill>
                  <a:srgbClr val="0000FF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www.learnmoreindiana.edu</a:t>
            </a:r>
            <a:endParaRPr lang="en-US" sz="2400" b="1" dirty="0">
              <a:solidFill>
                <a:srgbClr val="0000FF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 lvl="1"/>
            <a:r>
              <a:rPr lang="en-US" sz="2000" b="1" dirty="0">
                <a:solidFill>
                  <a:srgbClr val="0000FF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</a:t>
            </a:r>
            <a:r>
              <a:rPr lang="en-US" sz="2400" b="1" u="sng" dirty="0" smtClean="0">
                <a:solidFill>
                  <a:srgbClr val="0000FF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www.collegeboard.org</a:t>
            </a:r>
          </a:p>
          <a:p>
            <a:pPr lvl="1"/>
            <a:r>
              <a:rPr lang="en-US" sz="2400" b="1" dirty="0" smtClean="0">
                <a:solidFill>
                  <a:srgbClr val="0000FF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</a:t>
            </a:r>
            <a:r>
              <a:rPr lang="en-US" sz="2400" b="1" u="sng" dirty="0" smtClean="0">
                <a:solidFill>
                  <a:srgbClr val="0000FF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www.mappingyourfuture.org</a:t>
            </a:r>
            <a:endParaRPr lang="en-US" sz="2400" b="1" u="sng" dirty="0">
              <a:solidFill>
                <a:srgbClr val="0000FF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540A3-B50B-46E5-A70E-DC1E573FF6A8}" type="slidenum">
              <a:rPr lang="en-US"/>
              <a:pPr/>
              <a:t>7</a:t>
            </a:fld>
            <a:endParaRPr lang="en-US"/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77888"/>
          </a:xfrm>
        </p:spPr>
        <p:txBody>
          <a:bodyPr/>
          <a:lstStyle/>
          <a:p>
            <a:pPr algn="ctr"/>
            <a:r>
              <a:rPr lang="en-US" sz="4400" b="1" dirty="0">
                <a:latin typeface="Californian FB" pitchFamily="18" charset="0"/>
              </a:rPr>
              <a:t>Focus on These Issues Now: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9144000" cy="5029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b="1" dirty="0" smtClean="0">
                <a:latin typeface="Dotum" panose="020B0600000101010101" pitchFamily="34" charset="-127"/>
                <a:ea typeface="Dotum" panose="020B0600000101010101" pitchFamily="34" charset="-127"/>
              </a:rPr>
              <a:t> Sign up with </a:t>
            </a:r>
            <a:r>
              <a:rPr lang="en-US" b="1" u="sng" dirty="0" smtClean="0">
                <a:solidFill>
                  <a:srgbClr val="0000FF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www.Parchment.com</a:t>
            </a:r>
          </a:p>
          <a:p>
            <a:pPr>
              <a:lnSpc>
                <a:spcPct val="80000"/>
              </a:lnSpc>
            </a:pPr>
            <a:endParaRPr lang="en-US" sz="1800" b="1" u="sng" dirty="0" smtClean="0">
              <a:solidFill>
                <a:srgbClr val="0000FF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>
              <a:lnSpc>
                <a:spcPct val="80000"/>
              </a:lnSpc>
            </a:pPr>
            <a:r>
              <a:rPr lang="en-US" b="1" dirty="0" smtClean="0">
                <a:latin typeface="Dotum" panose="020B0600000101010101" pitchFamily="34" charset="-127"/>
                <a:ea typeface="Dotum" panose="020B0600000101010101" pitchFamily="34" charset="-127"/>
              </a:rPr>
              <a:t> Explore college websites, sign-up for mailing   lists &amp; take </a:t>
            </a:r>
            <a:r>
              <a:rPr lang="en-US" b="1" dirty="0">
                <a:latin typeface="Dotum" panose="020B0600000101010101" pitchFamily="34" charset="-127"/>
                <a:ea typeface="Dotum" panose="020B0600000101010101" pitchFamily="34" charset="-127"/>
              </a:rPr>
              <a:t>virtual campus tours </a:t>
            </a:r>
            <a:endParaRPr lang="en-US" sz="1800" b="1" dirty="0" smtClean="0"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>
              <a:lnSpc>
                <a:spcPct val="80000"/>
              </a:lnSpc>
            </a:pPr>
            <a:endParaRPr lang="en-US" sz="1800" b="1" dirty="0"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>
              <a:lnSpc>
                <a:spcPct val="80000"/>
              </a:lnSpc>
            </a:pPr>
            <a:r>
              <a:rPr lang="en-US" b="1" dirty="0" smtClean="0">
                <a:latin typeface="Dotum" panose="020B0600000101010101" pitchFamily="34" charset="-127"/>
                <a:ea typeface="Dotum" panose="020B0600000101010101" pitchFamily="34" charset="-127"/>
              </a:rPr>
              <a:t> VISIT </a:t>
            </a:r>
            <a:r>
              <a:rPr lang="en-US" b="1" dirty="0">
                <a:latin typeface="Dotum" panose="020B0600000101010101" pitchFamily="34" charset="-127"/>
                <a:ea typeface="Dotum" panose="020B0600000101010101" pitchFamily="34" charset="-127"/>
              </a:rPr>
              <a:t>CAMPUSES </a:t>
            </a:r>
            <a:r>
              <a:rPr lang="en-US" b="1" dirty="0">
                <a:solidFill>
                  <a:srgbClr val="FF00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(</a:t>
            </a:r>
            <a:r>
              <a:rPr lang="en-US" b="1" dirty="0" smtClean="0">
                <a:solidFill>
                  <a:srgbClr val="FF00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pp. 44-47)</a:t>
            </a:r>
            <a:endParaRPr lang="en-US" b="1" dirty="0">
              <a:solidFill>
                <a:srgbClr val="FF0000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1800" b="1" dirty="0"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>
              <a:lnSpc>
                <a:spcPct val="80000"/>
              </a:lnSpc>
            </a:pPr>
            <a:r>
              <a:rPr lang="en-US" b="1" dirty="0" smtClean="0">
                <a:latin typeface="Dotum" panose="020B0600000101010101" pitchFamily="34" charset="-127"/>
                <a:ea typeface="Dotum" panose="020B0600000101010101" pitchFamily="34" charset="-127"/>
              </a:rPr>
              <a:t> During </a:t>
            </a:r>
            <a:r>
              <a:rPr lang="en-US" b="1" dirty="0">
                <a:latin typeface="Dotum" panose="020B0600000101010101" pitchFamily="34" charset="-127"/>
                <a:ea typeface="Dotum" panose="020B0600000101010101" pitchFamily="34" charset="-127"/>
              </a:rPr>
              <a:t>&amp; after campus visits, record your impressions – Can you see yourself there? </a:t>
            </a:r>
          </a:p>
          <a:p>
            <a:pPr>
              <a:lnSpc>
                <a:spcPct val="80000"/>
              </a:lnSpc>
            </a:pPr>
            <a:endParaRPr lang="en-US" sz="1800" b="1" dirty="0"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>
              <a:lnSpc>
                <a:spcPct val="80000"/>
              </a:lnSpc>
            </a:pPr>
            <a:r>
              <a:rPr lang="en-US" b="1" dirty="0" smtClean="0">
                <a:latin typeface="Dotum" panose="020B0600000101010101" pitchFamily="34" charset="-127"/>
                <a:ea typeface="Dotum" panose="020B0600000101010101" pitchFamily="34" charset="-127"/>
              </a:rPr>
              <a:t> Start filling out the Common Application</a:t>
            </a:r>
            <a:endParaRPr lang="en-US" b="1" dirty="0"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>
              <a:lnSpc>
                <a:spcPct val="80000"/>
              </a:lnSpc>
            </a:pPr>
            <a:endParaRPr lang="en-US" sz="1800" b="1" u="sng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0CFC-7BD5-40DA-8181-BC725D89118E}" type="slidenum">
              <a:rPr lang="en-US"/>
              <a:pPr/>
              <a:t>8</a:t>
            </a:fld>
            <a:endParaRPr lang="en-US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2410"/>
            <a:ext cx="8382000" cy="762000"/>
          </a:xfrm>
        </p:spPr>
        <p:txBody>
          <a:bodyPr/>
          <a:lstStyle/>
          <a:p>
            <a:pPr algn="ctr"/>
            <a:r>
              <a:rPr lang="en-US" sz="4400" b="1" dirty="0">
                <a:latin typeface="Californian FB" pitchFamily="18" charset="0"/>
              </a:rPr>
              <a:t>Things To Do This Summer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534400" cy="54864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600" dirty="0"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>
              <a:lnSpc>
                <a:spcPct val="80000"/>
              </a:lnSpc>
            </a:pPr>
            <a:r>
              <a:rPr lang="en-US" sz="2800" b="1" dirty="0">
                <a:latin typeface="Dotum" panose="020B0600000101010101" pitchFamily="34" charset="-127"/>
                <a:ea typeface="Dotum" panose="020B0600000101010101" pitchFamily="34" charset="-127"/>
              </a:rPr>
              <a:t>Build a </a:t>
            </a:r>
            <a:r>
              <a:rPr lang="en-US" sz="2800" b="1" dirty="0" smtClean="0">
                <a:latin typeface="Dotum" panose="020B0600000101010101" pitchFamily="34" charset="-127"/>
                <a:ea typeface="Dotum" panose="020B0600000101010101" pitchFamily="34" charset="-127"/>
              </a:rPr>
              <a:t>resume </a:t>
            </a:r>
            <a:r>
              <a:rPr lang="en-US" sz="2800" b="1" dirty="0">
                <a:latin typeface="Dotum" panose="020B0600000101010101" pitchFamily="34" charset="-127"/>
                <a:ea typeface="Dotum" panose="020B0600000101010101" pitchFamily="34" charset="-127"/>
              </a:rPr>
              <a:t>for </a:t>
            </a:r>
            <a:r>
              <a:rPr lang="en-US" sz="2800" b="1" dirty="0" smtClean="0">
                <a:latin typeface="Dotum" panose="020B0600000101010101" pitchFamily="34" charset="-127"/>
                <a:ea typeface="Dotum" panose="020B0600000101010101" pitchFamily="34" charset="-127"/>
              </a:rPr>
              <a:t>college </a:t>
            </a:r>
            <a:r>
              <a:rPr lang="en-US" sz="2800" b="1" dirty="0">
                <a:latin typeface="Dotum" panose="020B0600000101010101" pitchFamily="34" charset="-127"/>
                <a:ea typeface="Dotum" panose="020B0600000101010101" pitchFamily="34" charset="-127"/>
              </a:rPr>
              <a:t>applications – review sample </a:t>
            </a:r>
            <a:r>
              <a:rPr lang="en-US" sz="2800" b="1" dirty="0" smtClean="0">
                <a:latin typeface="Dotum" panose="020B0600000101010101" pitchFamily="34" charset="-127"/>
                <a:ea typeface="Dotum" panose="020B0600000101010101" pitchFamily="34" charset="-127"/>
              </a:rPr>
              <a:t>resume </a:t>
            </a:r>
            <a:r>
              <a:rPr lang="en-US" sz="2800" b="1" dirty="0">
                <a:solidFill>
                  <a:srgbClr val="FF00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(p. </a:t>
            </a:r>
            <a:r>
              <a:rPr lang="en-US" sz="2800" b="1" dirty="0" smtClean="0">
                <a:solidFill>
                  <a:srgbClr val="FF00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36)</a:t>
            </a:r>
            <a:endParaRPr lang="en-US" sz="2800" i="1" dirty="0"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>
              <a:lnSpc>
                <a:spcPct val="80000"/>
              </a:lnSpc>
            </a:pPr>
            <a:endParaRPr lang="en-US" sz="1200" dirty="0"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>
              <a:lnSpc>
                <a:spcPct val="80000"/>
              </a:lnSpc>
            </a:pPr>
            <a:r>
              <a:rPr lang="en-US" sz="2800" b="1" dirty="0">
                <a:latin typeface="Dotum" panose="020B0600000101010101" pitchFamily="34" charset="-127"/>
                <a:ea typeface="Dotum" panose="020B0600000101010101" pitchFamily="34" charset="-127"/>
              </a:rPr>
              <a:t>Do something to discover more about yourself or your interest in a potential </a:t>
            </a:r>
            <a:r>
              <a:rPr lang="en-US" sz="2800" b="1" dirty="0" smtClean="0">
                <a:latin typeface="Dotum" panose="020B0600000101010101" pitchFamily="34" charset="-127"/>
                <a:ea typeface="Dotum" panose="020B0600000101010101" pitchFamily="34" charset="-127"/>
              </a:rPr>
              <a:t>career  </a:t>
            </a:r>
            <a:r>
              <a:rPr lang="en-US" sz="2800" b="1" dirty="0">
                <a:solidFill>
                  <a:srgbClr val="FF00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(p. </a:t>
            </a:r>
            <a:r>
              <a:rPr lang="en-US" sz="2800" b="1" dirty="0" smtClean="0">
                <a:solidFill>
                  <a:srgbClr val="FF00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33)</a:t>
            </a:r>
            <a:endParaRPr lang="en-US" sz="2800" b="1" dirty="0">
              <a:solidFill>
                <a:srgbClr val="FF0000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>
              <a:lnSpc>
                <a:spcPct val="80000"/>
              </a:lnSpc>
            </a:pPr>
            <a:endParaRPr lang="en-US" sz="1200" dirty="0"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>
              <a:lnSpc>
                <a:spcPct val="80000"/>
              </a:lnSpc>
            </a:pPr>
            <a:r>
              <a:rPr lang="en-US" sz="2800" b="1" dirty="0">
                <a:latin typeface="Dotum" panose="020B0600000101010101" pitchFamily="34" charset="-127"/>
                <a:ea typeface="Dotum" panose="020B0600000101010101" pitchFamily="34" charset="-127"/>
              </a:rPr>
              <a:t>Use the web &amp; campus visits to narrow your college list to 5-10 </a:t>
            </a:r>
            <a:r>
              <a:rPr lang="en-US" sz="2800" b="1" dirty="0" smtClean="0">
                <a:latin typeface="Dotum" panose="020B0600000101010101" pitchFamily="34" charset="-127"/>
                <a:ea typeface="Dotum" panose="020B0600000101010101" pitchFamily="34" charset="-127"/>
              </a:rPr>
              <a:t>choices </a:t>
            </a:r>
            <a:r>
              <a:rPr lang="en-US" sz="2800" b="1" dirty="0">
                <a:latin typeface="Dotum" panose="020B0600000101010101" pitchFamily="34" charset="-127"/>
                <a:ea typeface="Dotum" panose="020B0600000101010101" pitchFamily="34" charset="-127"/>
              </a:rPr>
              <a:t>by the beginning of senior year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200" b="1" i="1" u="sng" dirty="0"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>
              <a:lnSpc>
                <a:spcPct val="80000"/>
              </a:lnSpc>
            </a:pPr>
            <a:r>
              <a:rPr lang="en-US" sz="2800" b="1" dirty="0">
                <a:latin typeface="Dotum" panose="020B0600000101010101" pitchFamily="34" charset="-127"/>
                <a:ea typeface="Dotum" panose="020B0600000101010101" pitchFamily="34" charset="-127"/>
              </a:rPr>
              <a:t>Familiarize yourself with application deadlines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800" b="1" dirty="0" smtClean="0">
                <a:latin typeface="Dotum" panose="020B0600000101010101" pitchFamily="34" charset="-127"/>
                <a:ea typeface="Dotum" panose="020B0600000101010101" pitchFamily="34" charset="-127"/>
              </a:rPr>
              <a:t>   for admission, scholarship </a:t>
            </a:r>
            <a:r>
              <a:rPr lang="en-US" sz="2800" b="1" dirty="0">
                <a:latin typeface="Dotum" panose="020B0600000101010101" pitchFamily="34" charset="-127"/>
                <a:ea typeface="Dotum" panose="020B0600000101010101" pitchFamily="34" charset="-127"/>
              </a:rPr>
              <a:t>&amp; financial aid </a:t>
            </a:r>
            <a:endParaRPr lang="en-US" sz="2800" b="1" dirty="0" smtClean="0"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1200" dirty="0"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>
              <a:lnSpc>
                <a:spcPct val="80000"/>
              </a:lnSpc>
            </a:pPr>
            <a:r>
              <a:rPr lang="en-US" sz="2800" b="1" i="1" u="sng" dirty="0">
                <a:latin typeface="Dotum" panose="020B0600000101010101" pitchFamily="34" charset="-127"/>
                <a:ea typeface="Dotum" panose="020B0600000101010101" pitchFamily="34" charset="-127"/>
              </a:rPr>
              <a:t>Test Prep, Test Prep, Test Prep</a:t>
            </a:r>
            <a:r>
              <a:rPr lang="en-US" sz="2800" dirty="0">
                <a:latin typeface="Dotum" panose="020B0600000101010101" pitchFamily="34" charset="-127"/>
                <a:ea typeface="Dotum" panose="020B0600000101010101" pitchFamily="34" charset="-127"/>
              </a:rPr>
              <a:t> </a:t>
            </a:r>
            <a:r>
              <a:rPr lang="en-US" sz="2800" b="1" dirty="0">
                <a:latin typeface="Dotum" panose="020B0600000101010101" pitchFamily="34" charset="-127"/>
                <a:ea typeface="Dotum" panose="020B0600000101010101" pitchFamily="34" charset="-127"/>
              </a:rPr>
              <a:t>- prior to retaking tests </a:t>
            </a:r>
            <a:r>
              <a:rPr lang="en-US" sz="2800" b="1" dirty="0" smtClean="0">
                <a:latin typeface="Dotum" panose="020B0600000101010101" pitchFamily="34" charset="-127"/>
                <a:ea typeface="Dotum" panose="020B0600000101010101" pitchFamily="34" charset="-127"/>
              </a:rPr>
              <a:t>senior </a:t>
            </a:r>
            <a:r>
              <a:rPr lang="en-US" sz="2800" b="1" dirty="0">
                <a:latin typeface="Dotum" panose="020B0600000101010101" pitchFamily="34" charset="-127"/>
                <a:ea typeface="Dotum" panose="020B0600000101010101" pitchFamily="34" charset="-127"/>
              </a:rPr>
              <a:t>year </a:t>
            </a:r>
            <a:r>
              <a:rPr lang="en-US" sz="2800" b="1" dirty="0" smtClean="0">
                <a:solidFill>
                  <a:srgbClr val="FF00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(pp. 39-43)</a:t>
            </a:r>
            <a:endParaRPr lang="en-US" sz="2800" b="1" dirty="0">
              <a:solidFill>
                <a:srgbClr val="FF0000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800" dirty="0">
              <a:latin typeface="Cambria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71FEC-477D-445B-BDE1-69C45B57D6CD}" type="slidenum">
              <a:rPr lang="en-US"/>
              <a:pPr/>
              <a:t>9</a:t>
            </a:fld>
            <a:endParaRPr lang="en-US"/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z="4400" b="1">
                <a:latin typeface="Californian FB" pitchFamily="18" charset="0"/>
              </a:rPr>
              <a:t>GET TUTORED!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077200" cy="6324600"/>
          </a:xfrm>
        </p:spPr>
        <p:txBody>
          <a:bodyPr/>
          <a:lstStyle/>
          <a:p>
            <a:pPr lvl="1">
              <a:buFont typeface="Wingdings" pitchFamily="2" charset="2"/>
              <a:buNone/>
            </a:pPr>
            <a:endParaRPr lang="en-US">
              <a:latin typeface="Californian FB" pitchFamily="18" charset="0"/>
            </a:endParaRPr>
          </a:p>
          <a:p>
            <a:pPr lvl="1">
              <a:buFont typeface="Wingdings" pitchFamily="2" charset="2"/>
              <a:buNone/>
            </a:pPr>
            <a:endParaRPr lang="en-US">
              <a:latin typeface="Californian FB" pitchFamily="18" charset="0"/>
            </a:endParaRPr>
          </a:p>
        </p:txBody>
      </p:sp>
      <p:pic>
        <p:nvPicPr>
          <p:cNvPr id="105476" name="Picture 4" descr="tut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142999"/>
            <a:ext cx="5638800" cy="5334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Watermark">
  <a:themeElements>
    <a:clrScheme name="Watermark 3">
      <a:dk1>
        <a:srgbClr val="000000"/>
      </a:dk1>
      <a:lt1>
        <a:srgbClr val="FFFFFF"/>
      </a:lt1>
      <a:dk2>
        <a:srgbClr val="000000"/>
      </a:dk2>
      <a:lt2>
        <a:srgbClr val="666699"/>
      </a:lt2>
      <a:accent1>
        <a:srgbClr val="9BB0CB"/>
      </a:accent1>
      <a:accent2>
        <a:srgbClr val="D1E0CE"/>
      </a:accent2>
      <a:accent3>
        <a:srgbClr val="FFFFFF"/>
      </a:accent3>
      <a:accent4>
        <a:srgbClr val="000000"/>
      </a:accent4>
      <a:accent5>
        <a:srgbClr val="CBD4E2"/>
      </a:accent5>
      <a:accent6>
        <a:srgbClr val="BDCBBA"/>
      </a:accent6>
      <a:hlink>
        <a:srgbClr val="8EA642"/>
      </a:hlink>
      <a:folHlink>
        <a:srgbClr val="CCCC00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Watermark 3">
    <a:dk1>
      <a:srgbClr val="000000"/>
    </a:dk1>
    <a:lt1>
      <a:srgbClr val="FFFFFF"/>
    </a:lt1>
    <a:dk2>
      <a:srgbClr val="000000"/>
    </a:dk2>
    <a:lt2>
      <a:srgbClr val="666699"/>
    </a:lt2>
    <a:accent1>
      <a:srgbClr val="9BB0CB"/>
    </a:accent1>
    <a:accent2>
      <a:srgbClr val="D1E0CE"/>
    </a:accent2>
    <a:accent3>
      <a:srgbClr val="FFFFFF"/>
    </a:accent3>
    <a:accent4>
      <a:srgbClr val="000000"/>
    </a:accent4>
    <a:accent5>
      <a:srgbClr val="CBD4E2"/>
    </a:accent5>
    <a:accent6>
      <a:srgbClr val="BDCBBA"/>
    </a:accent6>
    <a:hlink>
      <a:srgbClr val="8EA642"/>
    </a:hlink>
    <a:folHlink>
      <a:srgbClr val="CCCC00"/>
    </a:folHlink>
  </a:clrScheme>
</a:themeOverride>
</file>

<file path=ppt/theme/themeOverride10.xml><?xml version="1.0" encoding="utf-8"?>
<a:themeOverride xmlns:a="http://schemas.openxmlformats.org/drawingml/2006/main">
  <a:clrScheme name="Watermark 3">
    <a:dk1>
      <a:srgbClr val="000000"/>
    </a:dk1>
    <a:lt1>
      <a:srgbClr val="FFFFFF"/>
    </a:lt1>
    <a:dk2>
      <a:srgbClr val="000000"/>
    </a:dk2>
    <a:lt2>
      <a:srgbClr val="666699"/>
    </a:lt2>
    <a:accent1>
      <a:srgbClr val="9BB0CB"/>
    </a:accent1>
    <a:accent2>
      <a:srgbClr val="D1E0CE"/>
    </a:accent2>
    <a:accent3>
      <a:srgbClr val="FFFFFF"/>
    </a:accent3>
    <a:accent4>
      <a:srgbClr val="000000"/>
    </a:accent4>
    <a:accent5>
      <a:srgbClr val="CBD4E2"/>
    </a:accent5>
    <a:accent6>
      <a:srgbClr val="BDCBBA"/>
    </a:accent6>
    <a:hlink>
      <a:srgbClr val="8EA642"/>
    </a:hlink>
    <a:folHlink>
      <a:srgbClr val="CCCC00"/>
    </a:folHlink>
  </a:clrScheme>
</a:themeOverride>
</file>

<file path=ppt/theme/themeOverride11.xml><?xml version="1.0" encoding="utf-8"?>
<a:themeOverride xmlns:a="http://schemas.openxmlformats.org/drawingml/2006/main">
  <a:clrScheme name="Watermark 3">
    <a:dk1>
      <a:srgbClr val="000000"/>
    </a:dk1>
    <a:lt1>
      <a:srgbClr val="FFFFFF"/>
    </a:lt1>
    <a:dk2>
      <a:srgbClr val="000000"/>
    </a:dk2>
    <a:lt2>
      <a:srgbClr val="666699"/>
    </a:lt2>
    <a:accent1>
      <a:srgbClr val="9BB0CB"/>
    </a:accent1>
    <a:accent2>
      <a:srgbClr val="D1E0CE"/>
    </a:accent2>
    <a:accent3>
      <a:srgbClr val="FFFFFF"/>
    </a:accent3>
    <a:accent4>
      <a:srgbClr val="000000"/>
    </a:accent4>
    <a:accent5>
      <a:srgbClr val="CBD4E2"/>
    </a:accent5>
    <a:accent6>
      <a:srgbClr val="BDCBBA"/>
    </a:accent6>
    <a:hlink>
      <a:srgbClr val="8EA642"/>
    </a:hlink>
    <a:folHlink>
      <a:srgbClr val="CCCC00"/>
    </a:folHlink>
  </a:clrScheme>
</a:themeOverride>
</file>

<file path=ppt/theme/themeOverride12.xml><?xml version="1.0" encoding="utf-8"?>
<a:themeOverride xmlns:a="http://schemas.openxmlformats.org/drawingml/2006/main">
  <a:clrScheme name="Watermark 3">
    <a:dk1>
      <a:srgbClr val="000000"/>
    </a:dk1>
    <a:lt1>
      <a:srgbClr val="FFFFFF"/>
    </a:lt1>
    <a:dk2>
      <a:srgbClr val="000000"/>
    </a:dk2>
    <a:lt2>
      <a:srgbClr val="666699"/>
    </a:lt2>
    <a:accent1>
      <a:srgbClr val="9BB0CB"/>
    </a:accent1>
    <a:accent2>
      <a:srgbClr val="D1E0CE"/>
    </a:accent2>
    <a:accent3>
      <a:srgbClr val="FFFFFF"/>
    </a:accent3>
    <a:accent4>
      <a:srgbClr val="000000"/>
    </a:accent4>
    <a:accent5>
      <a:srgbClr val="CBD4E2"/>
    </a:accent5>
    <a:accent6>
      <a:srgbClr val="BDCBBA"/>
    </a:accent6>
    <a:hlink>
      <a:srgbClr val="8EA642"/>
    </a:hlink>
    <a:folHlink>
      <a:srgbClr val="CCCC00"/>
    </a:folHlink>
  </a:clrScheme>
</a:themeOverride>
</file>

<file path=ppt/theme/themeOverride2.xml><?xml version="1.0" encoding="utf-8"?>
<a:themeOverride xmlns:a="http://schemas.openxmlformats.org/drawingml/2006/main">
  <a:clrScheme name="Watermark 3">
    <a:dk1>
      <a:srgbClr val="000000"/>
    </a:dk1>
    <a:lt1>
      <a:srgbClr val="FFFFFF"/>
    </a:lt1>
    <a:dk2>
      <a:srgbClr val="000000"/>
    </a:dk2>
    <a:lt2>
      <a:srgbClr val="666699"/>
    </a:lt2>
    <a:accent1>
      <a:srgbClr val="9BB0CB"/>
    </a:accent1>
    <a:accent2>
      <a:srgbClr val="D1E0CE"/>
    </a:accent2>
    <a:accent3>
      <a:srgbClr val="FFFFFF"/>
    </a:accent3>
    <a:accent4>
      <a:srgbClr val="000000"/>
    </a:accent4>
    <a:accent5>
      <a:srgbClr val="CBD4E2"/>
    </a:accent5>
    <a:accent6>
      <a:srgbClr val="BDCBBA"/>
    </a:accent6>
    <a:hlink>
      <a:srgbClr val="8EA642"/>
    </a:hlink>
    <a:folHlink>
      <a:srgbClr val="CCCC00"/>
    </a:folHlink>
  </a:clrScheme>
</a:themeOverride>
</file>

<file path=ppt/theme/themeOverride3.xml><?xml version="1.0" encoding="utf-8"?>
<a:themeOverride xmlns:a="http://schemas.openxmlformats.org/drawingml/2006/main">
  <a:clrScheme name="Watermark 3">
    <a:dk1>
      <a:srgbClr val="000000"/>
    </a:dk1>
    <a:lt1>
      <a:srgbClr val="FFFFFF"/>
    </a:lt1>
    <a:dk2>
      <a:srgbClr val="000000"/>
    </a:dk2>
    <a:lt2>
      <a:srgbClr val="666699"/>
    </a:lt2>
    <a:accent1>
      <a:srgbClr val="9BB0CB"/>
    </a:accent1>
    <a:accent2>
      <a:srgbClr val="D1E0CE"/>
    </a:accent2>
    <a:accent3>
      <a:srgbClr val="FFFFFF"/>
    </a:accent3>
    <a:accent4>
      <a:srgbClr val="000000"/>
    </a:accent4>
    <a:accent5>
      <a:srgbClr val="CBD4E2"/>
    </a:accent5>
    <a:accent6>
      <a:srgbClr val="BDCBBA"/>
    </a:accent6>
    <a:hlink>
      <a:srgbClr val="8EA642"/>
    </a:hlink>
    <a:folHlink>
      <a:srgbClr val="CCCC00"/>
    </a:folHlink>
  </a:clrScheme>
</a:themeOverride>
</file>

<file path=ppt/theme/themeOverride4.xml><?xml version="1.0" encoding="utf-8"?>
<a:themeOverride xmlns:a="http://schemas.openxmlformats.org/drawingml/2006/main">
  <a:clrScheme name="Watermark 3">
    <a:dk1>
      <a:srgbClr val="000000"/>
    </a:dk1>
    <a:lt1>
      <a:srgbClr val="FFFFFF"/>
    </a:lt1>
    <a:dk2>
      <a:srgbClr val="000000"/>
    </a:dk2>
    <a:lt2>
      <a:srgbClr val="666699"/>
    </a:lt2>
    <a:accent1>
      <a:srgbClr val="9BB0CB"/>
    </a:accent1>
    <a:accent2>
      <a:srgbClr val="D1E0CE"/>
    </a:accent2>
    <a:accent3>
      <a:srgbClr val="FFFFFF"/>
    </a:accent3>
    <a:accent4>
      <a:srgbClr val="000000"/>
    </a:accent4>
    <a:accent5>
      <a:srgbClr val="CBD4E2"/>
    </a:accent5>
    <a:accent6>
      <a:srgbClr val="BDCBBA"/>
    </a:accent6>
    <a:hlink>
      <a:srgbClr val="8EA642"/>
    </a:hlink>
    <a:folHlink>
      <a:srgbClr val="CCCC00"/>
    </a:folHlink>
  </a:clrScheme>
</a:themeOverride>
</file>

<file path=ppt/theme/themeOverride5.xml><?xml version="1.0" encoding="utf-8"?>
<a:themeOverride xmlns:a="http://schemas.openxmlformats.org/drawingml/2006/main">
  <a:clrScheme name="Watermark 3">
    <a:dk1>
      <a:srgbClr val="000000"/>
    </a:dk1>
    <a:lt1>
      <a:srgbClr val="FFFFFF"/>
    </a:lt1>
    <a:dk2>
      <a:srgbClr val="000000"/>
    </a:dk2>
    <a:lt2>
      <a:srgbClr val="666699"/>
    </a:lt2>
    <a:accent1>
      <a:srgbClr val="9BB0CB"/>
    </a:accent1>
    <a:accent2>
      <a:srgbClr val="D1E0CE"/>
    </a:accent2>
    <a:accent3>
      <a:srgbClr val="FFFFFF"/>
    </a:accent3>
    <a:accent4>
      <a:srgbClr val="000000"/>
    </a:accent4>
    <a:accent5>
      <a:srgbClr val="CBD4E2"/>
    </a:accent5>
    <a:accent6>
      <a:srgbClr val="BDCBBA"/>
    </a:accent6>
    <a:hlink>
      <a:srgbClr val="8EA642"/>
    </a:hlink>
    <a:folHlink>
      <a:srgbClr val="CCCC00"/>
    </a:folHlink>
  </a:clrScheme>
</a:themeOverride>
</file>

<file path=ppt/theme/themeOverride6.xml><?xml version="1.0" encoding="utf-8"?>
<a:themeOverride xmlns:a="http://schemas.openxmlformats.org/drawingml/2006/main">
  <a:clrScheme name="Watermark 3">
    <a:dk1>
      <a:srgbClr val="000000"/>
    </a:dk1>
    <a:lt1>
      <a:srgbClr val="FFFFFF"/>
    </a:lt1>
    <a:dk2>
      <a:srgbClr val="000000"/>
    </a:dk2>
    <a:lt2>
      <a:srgbClr val="666699"/>
    </a:lt2>
    <a:accent1>
      <a:srgbClr val="9BB0CB"/>
    </a:accent1>
    <a:accent2>
      <a:srgbClr val="D1E0CE"/>
    </a:accent2>
    <a:accent3>
      <a:srgbClr val="FFFFFF"/>
    </a:accent3>
    <a:accent4>
      <a:srgbClr val="000000"/>
    </a:accent4>
    <a:accent5>
      <a:srgbClr val="CBD4E2"/>
    </a:accent5>
    <a:accent6>
      <a:srgbClr val="BDCBBA"/>
    </a:accent6>
    <a:hlink>
      <a:srgbClr val="8EA642"/>
    </a:hlink>
    <a:folHlink>
      <a:srgbClr val="CCCC00"/>
    </a:folHlink>
  </a:clrScheme>
</a:themeOverride>
</file>

<file path=ppt/theme/themeOverride7.xml><?xml version="1.0" encoding="utf-8"?>
<a:themeOverride xmlns:a="http://schemas.openxmlformats.org/drawingml/2006/main">
  <a:clrScheme name="Watermark 3">
    <a:dk1>
      <a:srgbClr val="000000"/>
    </a:dk1>
    <a:lt1>
      <a:srgbClr val="FFFFFF"/>
    </a:lt1>
    <a:dk2>
      <a:srgbClr val="000000"/>
    </a:dk2>
    <a:lt2>
      <a:srgbClr val="666699"/>
    </a:lt2>
    <a:accent1>
      <a:srgbClr val="9BB0CB"/>
    </a:accent1>
    <a:accent2>
      <a:srgbClr val="D1E0CE"/>
    </a:accent2>
    <a:accent3>
      <a:srgbClr val="FFFFFF"/>
    </a:accent3>
    <a:accent4>
      <a:srgbClr val="000000"/>
    </a:accent4>
    <a:accent5>
      <a:srgbClr val="CBD4E2"/>
    </a:accent5>
    <a:accent6>
      <a:srgbClr val="BDCBBA"/>
    </a:accent6>
    <a:hlink>
      <a:srgbClr val="8EA642"/>
    </a:hlink>
    <a:folHlink>
      <a:srgbClr val="CCCC00"/>
    </a:folHlink>
  </a:clrScheme>
</a:themeOverride>
</file>

<file path=ppt/theme/themeOverride8.xml><?xml version="1.0" encoding="utf-8"?>
<a:themeOverride xmlns:a="http://schemas.openxmlformats.org/drawingml/2006/main">
  <a:clrScheme name="Watermark 3">
    <a:dk1>
      <a:srgbClr val="000000"/>
    </a:dk1>
    <a:lt1>
      <a:srgbClr val="FFFFFF"/>
    </a:lt1>
    <a:dk2>
      <a:srgbClr val="000000"/>
    </a:dk2>
    <a:lt2>
      <a:srgbClr val="666699"/>
    </a:lt2>
    <a:accent1>
      <a:srgbClr val="9BB0CB"/>
    </a:accent1>
    <a:accent2>
      <a:srgbClr val="D1E0CE"/>
    </a:accent2>
    <a:accent3>
      <a:srgbClr val="FFFFFF"/>
    </a:accent3>
    <a:accent4>
      <a:srgbClr val="000000"/>
    </a:accent4>
    <a:accent5>
      <a:srgbClr val="CBD4E2"/>
    </a:accent5>
    <a:accent6>
      <a:srgbClr val="BDCBBA"/>
    </a:accent6>
    <a:hlink>
      <a:srgbClr val="8EA642"/>
    </a:hlink>
    <a:folHlink>
      <a:srgbClr val="CCCC00"/>
    </a:folHlink>
  </a:clrScheme>
</a:themeOverride>
</file>

<file path=ppt/theme/themeOverride9.xml><?xml version="1.0" encoding="utf-8"?>
<a:themeOverride xmlns:a="http://schemas.openxmlformats.org/drawingml/2006/main">
  <a:clrScheme name="Watermark 3">
    <a:dk1>
      <a:srgbClr val="000000"/>
    </a:dk1>
    <a:lt1>
      <a:srgbClr val="FFFFFF"/>
    </a:lt1>
    <a:dk2>
      <a:srgbClr val="000000"/>
    </a:dk2>
    <a:lt2>
      <a:srgbClr val="666699"/>
    </a:lt2>
    <a:accent1>
      <a:srgbClr val="9BB0CB"/>
    </a:accent1>
    <a:accent2>
      <a:srgbClr val="D1E0CE"/>
    </a:accent2>
    <a:accent3>
      <a:srgbClr val="FFFFFF"/>
    </a:accent3>
    <a:accent4>
      <a:srgbClr val="000000"/>
    </a:accent4>
    <a:accent5>
      <a:srgbClr val="CBD4E2"/>
    </a:accent5>
    <a:accent6>
      <a:srgbClr val="BDCBBA"/>
    </a:accent6>
    <a:hlink>
      <a:srgbClr val="8EA642"/>
    </a:hlink>
    <a:folHlink>
      <a:srgbClr val="CC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11327</TotalTime>
  <Words>976</Words>
  <Application>Microsoft Macintosh PowerPoint</Application>
  <PresentationFormat>On-screen Show (4:3)</PresentationFormat>
  <Paragraphs>246</Paragraphs>
  <Slides>32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Watermark</vt:lpstr>
      <vt:lpstr>Junior Meeting   “Inside the Admission Office”</vt:lpstr>
      <vt:lpstr>PowerPoint Presentation</vt:lpstr>
      <vt:lpstr> The College Handbook  </vt:lpstr>
      <vt:lpstr> The College Handbook</vt:lpstr>
      <vt:lpstr>Focus on These Issues Now</vt:lpstr>
      <vt:lpstr>Focus on These Issues Now:</vt:lpstr>
      <vt:lpstr>Focus on These Issues Now:</vt:lpstr>
      <vt:lpstr>Things To Do This Summer</vt:lpstr>
      <vt:lpstr>GET TUTORED!</vt:lpstr>
      <vt:lpstr>Your Counselor &amp; the Guidance Office</vt:lpstr>
      <vt:lpstr>College Application Issues</vt:lpstr>
      <vt:lpstr>College Application Issues</vt:lpstr>
      <vt:lpstr>Apply Online!</vt:lpstr>
      <vt:lpstr>(Re)Introducing</vt:lpstr>
      <vt:lpstr> NAVIANCE  http://connection.naviance.com/northcentral</vt:lpstr>
      <vt:lpstr>NAVIANCE http://connection.naviance.com/northcentral</vt:lpstr>
      <vt:lpstr>NAVIANCE Registration Page </vt:lpstr>
      <vt:lpstr>NAVIANCE: College Applications</vt:lpstr>
      <vt:lpstr>NAVIANCE: College Visits</vt:lpstr>
      <vt:lpstr>   Electronic Transcripts  PARCHMENT  www.parchment.com/join</vt:lpstr>
      <vt:lpstr>PowerPoint Presentation</vt:lpstr>
      <vt:lpstr> $$$ for College</vt:lpstr>
      <vt:lpstr> $$$ for College</vt:lpstr>
      <vt:lpstr>Upcoming Programs</vt:lpstr>
      <vt:lpstr>Upcoming Programs</vt:lpstr>
      <vt:lpstr>Help from College Coordinator</vt:lpstr>
      <vt:lpstr>College Admission “Boot Camp” JUNE  1 – 2* 12:30-5:30 pm AND 8:30 am-5pm *</vt:lpstr>
      <vt:lpstr> </vt:lpstr>
      <vt:lpstr>PowerPoint Presentation</vt:lpstr>
      <vt:lpstr>  </vt:lpstr>
      <vt:lpstr>Break-Out Sessions</vt:lpstr>
      <vt:lpstr>PowerPoint Presentation</vt:lpstr>
    </vt:vector>
  </TitlesOfParts>
  <Company>MSDWT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NCHS</dc:creator>
  <cp:lastModifiedBy>Nick Wilson</cp:lastModifiedBy>
  <cp:revision>580</cp:revision>
  <dcterms:created xsi:type="dcterms:W3CDTF">2008-03-18T13:42:11Z</dcterms:created>
  <dcterms:modified xsi:type="dcterms:W3CDTF">2017-03-23T13:48:49Z</dcterms:modified>
</cp:coreProperties>
</file>