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  <p:sldMasterId id="2147483675" r:id="rId3"/>
    <p:sldMasterId id="2147483687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423" r:id="rId7"/>
    <p:sldId id="431" r:id="rId8"/>
    <p:sldId id="443" r:id="rId9"/>
    <p:sldId id="442" r:id="rId10"/>
    <p:sldId id="433" r:id="rId11"/>
    <p:sldId id="436" r:id="rId12"/>
    <p:sldId id="435" r:id="rId13"/>
    <p:sldId id="294" r:id="rId14"/>
    <p:sldId id="437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9" r:id="rId25"/>
    <p:sldId id="416" r:id="rId26"/>
    <p:sldId id="408" r:id="rId27"/>
    <p:sldId id="409" r:id="rId28"/>
    <p:sldId id="410" r:id="rId29"/>
    <p:sldId id="414" r:id="rId30"/>
    <p:sldId id="462" r:id="rId31"/>
    <p:sldId id="463" r:id="rId32"/>
    <p:sldId id="444" r:id="rId33"/>
    <p:sldId id="464" r:id="rId34"/>
    <p:sldId id="466" r:id="rId35"/>
    <p:sldId id="460" r:id="rId36"/>
    <p:sldId id="465" r:id="rId37"/>
    <p:sldId id="468" r:id="rId38"/>
    <p:sldId id="455" r:id="rId39"/>
    <p:sldId id="461" r:id="rId40"/>
    <p:sldId id="312" r:id="rId41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2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000FF"/>
    <a:srgbClr val="00CC00"/>
    <a:srgbClr val="D60093"/>
    <a:srgbClr val="FF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728" autoAdjust="0"/>
  </p:normalViewPr>
  <p:slideViewPr>
    <p:cSldViewPr>
      <p:cViewPr varScale="1">
        <p:scale>
          <a:sx n="58" d="100"/>
          <a:sy n="58" d="100"/>
        </p:scale>
        <p:origin x="9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92"/>
        <p:guide pos="2160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2" Type="http://schemas.openxmlformats.org/officeDocument/2006/relationships/slide" Target="slides/slide13.xml"/><Relationship Id="rId1" Type="http://schemas.openxmlformats.org/officeDocument/2006/relationships/slide" Target="slides/slide8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285">
              <a:defRPr sz="1200"/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285">
              <a:defRPr sz="1200"/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285">
              <a:defRPr sz="1200"/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285">
              <a:defRPr sz="1200"/>
            </a:lvl1pPr>
          </a:lstStyle>
          <a:p>
            <a:fld id="{4FBF0889-BA85-47FB-8B02-4617F6D2E6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6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285">
              <a:defRPr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285">
              <a:defRPr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11"/>
            <a:ext cx="514096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285">
              <a:defRPr sz="1200"/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285">
              <a:defRPr sz="1200"/>
            </a:lvl1pPr>
          </a:lstStyle>
          <a:p>
            <a:fld id="{38F9D437-7426-4E71-BD6F-3378D2C71E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3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32F28-7F33-436D-A508-01FBE0AC90F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32" y="4415158"/>
            <a:ext cx="5140538" cy="418369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6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DB979-8825-4DD0-BDA9-84D12DD3A28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47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1008" y="2400"/>
                </a:cxn>
                <a:cxn ang="0">
                  <a:pos x="5760" y="1536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00A71089-A39A-4EA8-8AAD-969C36B7A7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92910-AA10-4915-846A-125611712D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6503-DCFD-470D-AAD4-9FC789B5B6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F7A79F-F31D-451A-874E-637F2B6D10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9A19B1-18CC-4507-8B22-B664E927FD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9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3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98BD7-45DD-4C9A-B282-517BBAB0D4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2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2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72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99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64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56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7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3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8E680-2277-4D06-A8BC-9E4CE569F9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29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67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16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4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15F-B93C-459C-A21E-33891769C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11A7-3256-4269-9AC5-9B23955218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19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AE513BF-6B77-43FB-B84D-DB7E770D9C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4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2F05-4F77-47FD-A214-684AEADA3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22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2A14-CE92-42A5-B7F3-DD1CA7333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0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FF7A-8F9C-40D1-84D1-92303DBA9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2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F5A7-7E6A-41A6-9463-A07FC727CB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D181-516A-4A08-A819-620CA92F42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34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0DA7-DDEB-4EBA-BD2B-1FB0979D4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6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C4E5-4867-4CC8-A3CF-AA9E2249D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2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7D4D-8E42-4878-A4BB-E5E9F3BF0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9A24-EE3F-4FE3-8446-6C78371AD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50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A1F3-5282-4DFC-88B1-7CB9E3F01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39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8F32-535D-4E76-98AC-3532C3DD1F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ED28A-03C5-4001-8A45-F59293A064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DF60-4DEB-4245-9196-B49AB173B6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4A6F4-B38A-4DCE-A47F-9DE31336B0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6EB2-4DFA-4768-B714-3CCCF9FB2C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1DE3-095B-4FDD-9B5B-54C77C05C4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1200"/>
                </a:cxn>
                <a:cxn ang="0">
                  <a:pos x="5760" y="33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3AEEA253-D40B-4788-8A42-437DC10514E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62B15F-B93C-459C-A21E-33891769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10/17/2017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A311A7-3256-4269-9AC5-9B23955218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5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62B15F-B93C-459C-A21E-33891769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10/17/2017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A311A7-3256-4269-9AC5-9B23955218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3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DIN-Regular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August 5,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DIN-Regular" pitchFamily="34" charset="0"/>
              </a:defRPr>
            </a:lvl1pPr>
          </a:lstStyle>
          <a:p>
            <a:pPr eaLnBrk="1" hangingPunct="1">
              <a:defRPr/>
            </a:pPr>
            <a:fld id="{567457A4-69B3-4214-B4DD-AB456FCB0D0B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235075"/>
            <a:ext cx="9144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8402638" y="203200"/>
            <a:ext cx="566737" cy="465138"/>
          </a:xfrm>
          <a:prstGeom prst="star5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71438" y="5870575"/>
            <a:ext cx="566737" cy="465138"/>
          </a:xfrm>
          <a:prstGeom prst="star5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DIN-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algn="ctr"/>
            <a:r>
              <a:rPr lang="en-US" dirty="0" smtClean="0"/>
              <a:t>Freshman &amp; Sophomore</a:t>
            </a:r>
            <a:br>
              <a:rPr lang="en-US" dirty="0" smtClean="0"/>
            </a:br>
            <a:r>
              <a:rPr lang="en-US" dirty="0" smtClean="0"/>
              <a:t>College </a:t>
            </a:r>
            <a:r>
              <a:rPr lang="en-US" dirty="0"/>
              <a:t>and </a:t>
            </a:r>
            <a:r>
              <a:rPr lang="en-US" dirty="0" smtClean="0"/>
              <a:t>Career </a:t>
            </a:r>
            <a:r>
              <a:rPr lang="en-US" dirty="0"/>
              <a:t>Night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29200"/>
            <a:ext cx="6400800" cy="11430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North Central High School Guidance Department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02066"/>
              </p:ext>
            </p:extLst>
          </p:nvPr>
        </p:nvGraphicFramePr>
        <p:xfrm>
          <a:off x="3049588" y="2209800"/>
          <a:ext cx="31432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5" imgW="2390760" imgH="2800440" progId="">
                  <p:embed/>
                </p:oleObj>
              </mc:Choice>
              <mc:Fallback>
                <p:oleObj name="Clip" r:id="rId5" imgW="2390760" imgH="2800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2209800"/>
                        <a:ext cx="3143250" cy="32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57600" y="1981200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1" dirty="0" smtClean="0">
              <a:solidFill>
                <a:srgbClr val="FF3300"/>
              </a:solidFill>
            </a:endParaRPr>
          </a:p>
          <a:p>
            <a:r>
              <a:rPr lang="en-US" sz="3200" b="1" dirty="0" smtClean="0">
                <a:solidFill>
                  <a:srgbClr val="FF3300"/>
                </a:solidFill>
              </a:rPr>
              <a:t>Welcome</a:t>
            </a:r>
            <a:endParaRPr lang="en-US" sz="3200" b="1" dirty="0">
              <a:solidFill>
                <a:srgbClr val="FF3300"/>
              </a:solidFill>
            </a:endParaRPr>
          </a:p>
          <a:p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Classes </a:t>
            </a:r>
            <a:r>
              <a:rPr lang="en-US" sz="3200" b="1" dirty="0">
                <a:solidFill>
                  <a:srgbClr val="FF3300"/>
                </a:solidFill>
              </a:rPr>
              <a:t>of </a:t>
            </a:r>
          </a:p>
          <a:p>
            <a:r>
              <a:rPr lang="en-US" sz="3200" b="1" dirty="0" smtClean="0">
                <a:solidFill>
                  <a:srgbClr val="FF3300"/>
                </a:solidFill>
              </a:rPr>
              <a:t>2019 - 2020</a:t>
            </a:r>
            <a:endParaRPr lang="en-US" sz="3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924800" cy="838200"/>
          </a:xfrm>
        </p:spPr>
        <p:txBody>
          <a:bodyPr/>
          <a:lstStyle/>
          <a:p>
            <a:r>
              <a:rPr lang="en-US" sz="3600" dirty="0"/>
              <a:t>     </a:t>
            </a:r>
            <a:r>
              <a:rPr lang="en-US" sz="3600" dirty="0" smtClean="0"/>
              <a:t>End of Course Assessments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924800" cy="5029200"/>
          </a:xfrm>
        </p:spPr>
        <p:txBody>
          <a:bodyPr/>
          <a:lstStyle/>
          <a:p>
            <a:r>
              <a:rPr lang="en-US" sz="2900" dirty="0" smtClean="0">
                <a:solidFill>
                  <a:schemeClr val="accent1"/>
                </a:solidFill>
              </a:rPr>
              <a:t>Determines </a:t>
            </a:r>
            <a:r>
              <a:rPr lang="en-US" sz="2900" dirty="0">
                <a:solidFill>
                  <a:schemeClr val="accent1"/>
                </a:solidFill>
              </a:rPr>
              <a:t>graduation</a:t>
            </a:r>
            <a:r>
              <a:rPr lang="en-US" sz="2900" dirty="0"/>
              <a:t> </a:t>
            </a:r>
          </a:p>
          <a:p>
            <a:r>
              <a:rPr lang="en-US" sz="2800" dirty="0"/>
              <a:t>Students must pass ECAs in:</a:t>
            </a:r>
          </a:p>
          <a:p>
            <a:pPr>
              <a:buFontTx/>
              <a:buNone/>
            </a:pPr>
            <a:r>
              <a:rPr lang="en-US" sz="2800" dirty="0"/>
              <a:t>		Algebra 1 </a:t>
            </a:r>
          </a:p>
          <a:p>
            <a:pPr>
              <a:buFontTx/>
              <a:buNone/>
            </a:pPr>
            <a:r>
              <a:rPr lang="en-US" sz="2800" dirty="0"/>
              <a:t>		English </a:t>
            </a:r>
            <a:r>
              <a:rPr lang="en-US" sz="2800" dirty="0" smtClean="0"/>
              <a:t>10</a:t>
            </a:r>
          </a:p>
          <a:p>
            <a:r>
              <a:rPr lang="en-US" sz="2800" dirty="0" smtClean="0"/>
              <a:t>Student must participate in: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	Biology</a:t>
            </a:r>
          </a:p>
          <a:p>
            <a:r>
              <a:rPr lang="en-US" sz="2800" dirty="0"/>
              <a:t>ECAs are given upon completion of the course  </a:t>
            </a:r>
          </a:p>
          <a:p>
            <a:r>
              <a:rPr lang="en-US" sz="2800" dirty="0"/>
              <a:t>Multiple opportunities to test</a:t>
            </a:r>
          </a:p>
          <a:p>
            <a:r>
              <a:rPr lang="en-US" sz="2800" dirty="0"/>
              <a:t>Waiver is possible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1371600"/>
          </a:xfrm>
        </p:spPr>
        <p:txBody>
          <a:bodyPr/>
          <a:lstStyle/>
          <a:p>
            <a:r>
              <a:rPr lang="en-US" sz="4000" dirty="0"/>
              <a:t>Course Options . . .</a:t>
            </a:r>
            <a:br>
              <a:rPr lang="en-US" sz="4000" dirty="0"/>
            </a:br>
            <a:r>
              <a:rPr lang="en-US" sz="4000" dirty="0"/>
              <a:t>	</a:t>
            </a:r>
            <a:endParaRPr lang="en-US" sz="24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  </a:t>
            </a:r>
            <a:r>
              <a:rPr lang="en-US" sz="3600" dirty="0"/>
              <a:t>Complete the following by the end of Grade 10 </a:t>
            </a:r>
          </a:p>
          <a:p>
            <a:pPr lvl="1"/>
            <a:r>
              <a:rPr lang="en-US" sz="3200" dirty="0"/>
              <a:t>2 semesters of Physical Education - </a:t>
            </a:r>
            <a:r>
              <a:rPr lang="en-US" sz="3200" u="sng" dirty="0"/>
              <a:t>only 1 can be in summer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Health</a:t>
            </a:r>
          </a:p>
          <a:p>
            <a:pPr lvl="1"/>
            <a:r>
              <a:rPr lang="en-US" sz="3200" dirty="0"/>
              <a:t>Speech</a:t>
            </a:r>
          </a:p>
          <a:p>
            <a:pPr lvl="1"/>
            <a:r>
              <a:rPr lang="en-US" sz="3200" dirty="0"/>
              <a:t>Technology – take a class or the tech test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759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1908175"/>
            <a:ext cx="4446588" cy="3781425"/>
          </a:xfrm>
        </p:spPr>
        <p:txBody>
          <a:bodyPr anchor="t"/>
          <a:lstStyle/>
          <a:p>
            <a:r>
              <a:rPr lang="en-US" sz="4800" b="1" dirty="0" smtClean="0"/>
              <a:t>Exploring Career Options</a:t>
            </a:r>
            <a:br>
              <a:rPr lang="en-US" sz="4800" b="1" dirty="0" smtClean="0"/>
            </a:br>
            <a:r>
              <a:rPr lang="en-US" sz="2800" b="1" dirty="0" smtClean="0"/>
              <a:t>Reach for the Stars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800" b="1" dirty="0" smtClean="0">
                <a:solidFill>
                  <a:srgbClr val="CC3300"/>
                </a:solidFill>
              </a:rPr>
              <a:t/>
            </a:r>
            <a:br>
              <a:rPr lang="en-US" sz="2800" b="1" dirty="0" smtClean="0">
                <a:solidFill>
                  <a:srgbClr val="CC330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Rosie Jordan</a:t>
            </a:r>
            <a:r>
              <a:rPr lang="en-US" sz="2800" b="1" i="1" dirty="0" smtClean="0">
                <a:solidFill>
                  <a:srgbClr val="002060"/>
                </a:solidFill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1600" b="1" i="1" dirty="0" smtClean="0">
                <a:solidFill>
                  <a:srgbClr val="002060"/>
                </a:solidFill>
              </a:rPr>
              <a:t>Career Consultant</a:t>
            </a:r>
            <a:br>
              <a:rPr lang="en-US" sz="1600" b="1" i="1" dirty="0" smtClean="0">
                <a:solidFill>
                  <a:srgbClr val="002060"/>
                </a:solidFill>
              </a:rPr>
            </a:br>
            <a:r>
              <a:rPr lang="en-US" sz="1600" b="1" i="1" dirty="0" smtClean="0">
                <a:solidFill>
                  <a:srgbClr val="002060"/>
                </a:solidFill>
              </a:rPr>
              <a:t>phone: (317) 291-9824</a:t>
            </a:r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304800" y="503238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Times"/>
            </a:endParaRPr>
          </a:p>
        </p:txBody>
      </p:sp>
      <p:grpSp>
        <p:nvGrpSpPr>
          <p:cNvPr id="109572" name="Group 13"/>
          <p:cNvGrpSpPr>
            <a:grpSpLocks/>
          </p:cNvGrpSpPr>
          <p:nvPr/>
        </p:nvGrpSpPr>
        <p:grpSpPr bwMode="auto">
          <a:xfrm>
            <a:off x="762000" y="1828800"/>
            <a:ext cx="3376613" cy="3352800"/>
            <a:chOff x="480" y="1152"/>
            <a:chExt cx="2127" cy="2112"/>
          </a:xfrm>
        </p:grpSpPr>
        <p:pic>
          <p:nvPicPr>
            <p:cNvPr id="109574" name="Picture 7" descr="HR6_RE_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2208"/>
              <a:ext cx="10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5" name="Picture 8" descr="HR5_OC_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6" y="1152"/>
              <a:ext cx="1071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6" name="Picture 9" descr="HR2_GR_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2208"/>
              <a:ext cx="10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7" name="Picture 10" descr="HR4_BL_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1154"/>
              <a:ext cx="1054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573" name="Line 1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79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27658-DAF7-4DC8-875C-B516A4F217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6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Holland Theory</a:t>
            </a:r>
          </a:p>
        </p:txBody>
      </p:sp>
      <p:sp>
        <p:nvSpPr>
          <p:cNvPr id="69657" name="AutoShape 10"/>
          <p:cNvSpPr>
            <a:spLocks noChangeArrowheads="1"/>
          </p:cNvSpPr>
          <p:nvPr/>
        </p:nvSpPr>
        <p:spPr bwMode="auto">
          <a:xfrm>
            <a:off x="3030538" y="2446338"/>
            <a:ext cx="3028950" cy="2238375"/>
          </a:xfrm>
          <a:prstGeom prst="hexagon">
            <a:avLst>
              <a:gd name="adj" fmla="val 33830"/>
              <a:gd name="vf" fmla="val 115470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308225" y="1635125"/>
            <a:ext cx="1243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Realistic</a:t>
            </a:r>
            <a:endParaRPr lang="en-US" sz="16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5229225" y="1635125"/>
            <a:ext cx="16732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Investigative</a:t>
            </a:r>
            <a:endParaRPr lang="en-US" sz="1600" b="1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69649" name="Object 17"/>
          <p:cNvGraphicFramePr>
            <a:graphicFrameLocks noChangeAspect="1"/>
          </p:cNvGraphicFramePr>
          <p:nvPr/>
        </p:nvGraphicFramePr>
        <p:xfrm>
          <a:off x="2565400" y="2012950"/>
          <a:ext cx="790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Clip" r:id="rId4" imgW="712440" imgH="720360" progId="">
                  <p:embed/>
                </p:oleObj>
              </mc:Choice>
              <mc:Fallback>
                <p:oleObj name="Clip" r:id="rId4" imgW="712440" imgH="72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12950"/>
                        <a:ext cx="790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8"/>
          <p:cNvGraphicFramePr>
            <a:graphicFrameLocks noChangeAspect="1"/>
          </p:cNvGraphicFramePr>
          <p:nvPr/>
        </p:nvGraphicFramePr>
        <p:xfrm>
          <a:off x="1765300" y="3706813"/>
          <a:ext cx="892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Clip" r:id="rId6" imgW="762480" imgH="730440" progId="">
                  <p:embed/>
                </p:oleObj>
              </mc:Choice>
              <mc:Fallback>
                <p:oleObj name="Clip" r:id="rId6" imgW="762480" imgH="73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06813"/>
                        <a:ext cx="8921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2878138" y="5226050"/>
          <a:ext cx="10636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Clip" r:id="rId8" imgW="2304720" imgH="1884240" progId="">
                  <p:embed/>
                </p:oleObj>
              </mc:Choice>
              <mc:Fallback>
                <p:oleObj name="Clip" r:id="rId8" imgW="2304720" imgH="1884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226050"/>
                        <a:ext cx="10636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20"/>
          <p:cNvGraphicFramePr>
            <a:graphicFrameLocks noChangeAspect="1"/>
          </p:cNvGraphicFramePr>
          <p:nvPr/>
        </p:nvGraphicFramePr>
        <p:xfrm>
          <a:off x="5740400" y="2014538"/>
          <a:ext cx="657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Clip" r:id="rId10" imgW="757800" imgH="1076040" progId="">
                  <p:embed/>
                </p:oleObj>
              </mc:Choice>
              <mc:Fallback>
                <p:oleObj name="Clip" r:id="rId10" imgW="757800" imgH="1076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2014538"/>
                        <a:ext cx="6572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21"/>
          <p:cNvGraphicFramePr>
            <a:graphicFrameLocks noChangeAspect="1"/>
          </p:cNvGraphicFramePr>
          <p:nvPr/>
        </p:nvGraphicFramePr>
        <p:xfrm>
          <a:off x="6062663" y="3762375"/>
          <a:ext cx="1254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Clip" r:id="rId12" imgW="1052280" imgH="497880" progId="">
                  <p:embed/>
                </p:oleObj>
              </mc:Choice>
              <mc:Fallback>
                <p:oleObj name="Clip" r:id="rId12" imgW="1052280" imgH="49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3762375"/>
                        <a:ext cx="12541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22"/>
          <p:cNvGraphicFramePr>
            <a:graphicFrameLocks noChangeAspect="1"/>
          </p:cNvGraphicFramePr>
          <p:nvPr/>
        </p:nvGraphicFramePr>
        <p:xfrm>
          <a:off x="5443538" y="5145088"/>
          <a:ext cx="8667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Clip" r:id="rId14" imgW="2437200" imgH="2765880" progId="">
                  <p:embed/>
                </p:oleObj>
              </mc:Choice>
              <mc:Fallback>
                <p:oleObj name="Clip" r:id="rId14" imgW="2437200" imgH="2765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5145088"/>
                        <a:ext cx="86677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0" name="Text Box 23"/>
          <p:cNvSpPr txBox="1">
            <a:spLocks noChangeArrowheads="1"/>
          </p:cNvSpPr>
          <p:nvPr/>
        </p:nvSpPr>
        <p:spPr bwMode="auto">
          <a:xfrm>
            <a:off x="3748088" y="2514600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R</a:t>
            </a:r>
          </a:p>
        </p:txBody>
      </p:sp>
      <p:sp>
        <p:nvSpPr>
          <p:cNvPr id="69661" name="Text Box 24"/>
          <p:cNvSpPr txBox="1">
            <a:spLocks noChangeArrowheads="1"/>
          </p:cNvSpPr>
          <p:nvPr/>
        </p:nvSpPr>
        <p:spPr bwMode="auto">
          <a:xfrm>
            <a:off x="5010150" y="4308475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S</a:t>
            </a:r>
          </a:p>
        </p:txBody>
      </p:sp>
      <p:sp>
        <p:nvSpPr>
          <p:cNvPr id="69662" name="Text Box 25"/>
          <p:cNvSpPr txBox="1">
            <a:spLocks noChangeArrowheads="1"/>
          </p:cNvSpPr>
          <p:nvPr/>
        </p:nvSpPr>
        <p:spPr bwMode="auto">
          <a:xfrm>
            <a:off x="3752850" y="4308475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E</a:t>
            </a:r>
          </a:p>
        </p:txBody>
      </p:sp>
      <p:sp>
        <p:nvSpPr>
          <p:cNvPr id="69663" name="Text Box 26"/>
          <p:cNvSpPr txBox="1">
            <a:spLocks noChangeArrowheads="1"/>
          </p:cNvSpPr>
          <p:nvPr/>
        </p:nvSpPr>
        <p:spPr bwMode="auto">
          <a:xfrm>
            <a:off x="3133725" y="3413125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69664" name="Text Box 27"/>
          <p:cNvSpPr txBox="1">
            <a:spLocks noChangeArrowheads="1"/>
          </p:cNvSpPr>
          <p:nvPr/>
        </p:nvSpPr>
        <p:spPr bwMode="auto">
          <a:xfrm>
            <a:off x="5611813" y="3413125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69665" name="Text Box 28"/>
          <p:cNvSpPr txBox="1">
            <a:spLocks noChangeArrowheads="1"/>
          </p:cNvSpPr>
          <p:nvPr/>
        </p:nvSpPr>
        <p:spPr bwMode="auto">
          <a:xfrm>
            <a:off x="5033963" y="2514600"/>
            <a:ext cx="34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prstClr val="black"/>
                </a:solidFill>
                <a:latin typeface="Arial" charset="0"/>
              </a:rPr>
              <a:t>I</a:t>
            </a:r>
          </a:p>
        </p:txBody>
      </p: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1328738" y="3368675"/>
            <a:ext cx="1673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Conventional</a:t>
            </a:r>
            <a:endParaRPr lang="en-US" sz="16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643188" y="4786313"/>
            <a:ext cx="16129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Enterprising</a:t>
            </a:r>
            <a:endParaRPr lang="en-US" sz="16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121400" y="3368675"/>
            <a:ext cx="1050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Artistic</a:t>
            </a:r>
            <a:endParaRPr lang="en-US" sz="16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341938" y="4786313"/>
            <a:ext cx="9763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C0000"/>
                </a:solidFill>
                <a:latin typeface="Arial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839490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autoUpdateAnimBg="0"/>
      <p:bldP spid="69648" grpId="0" autoUpdateAnimBg="0"/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CAF26-666D-4956-AEA6-C0B9C4E6938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physical education, horticulture, military science, earth science, drafting, auto body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assembling, designing, measuring, operating equipment</a:t>
            </a:r>
          </a:p>
        </p:txBody>
      </p:sp>
      <p:grpSp>
        <p:nvGrpSpPr>
          <p:cNvPr id="122884" name="Group 5"/>
          <p:cNvGrpSpPr>
            <a:grpSpLocks/>
          </p:cNvGrpSpPr>
          <p:nvPr/>
        </p:nvGrpSpPr>
        <p:grpSpPr bwMode="auto">
          <a:xfrm>
            <a:off x="1133475" y="1338263"/>
            <a:ext cx="2700338" cy="642937"/>
            <a:chOff x="759" y="843"/>
            <a:chExt cx="1701" cy="405"/>
          </a:xfrm>
        </p:grpSpPr>
        <p:sp>
          <p:nvSpPr>
            <p:cNvPr id="122887" name="Text Box 6"/>
            <p:cNvSpPr txBox="1">
              <a:spLocks noChangeArrowheads="1"/>
            </p:cNvSpPr>
            <p:nvPr/>
          </p:nvSpPr>
          <p:spPr bwMode="auto">
            <a:xfrm>
              <a:off x="759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Realistic</a:t>
              </a:r>
            </a:p>
          </p:txBody>
        </p:sp>
        <p:grpSp>
          <p:nvGrpSpPr>
            <p:cNvPr id="122888" name="Group 7"/>
            <p:cNvGrpSpPr>
              <a:grpSpLocks/>
            </p:cNvGrpSpPr>
            <p:nvPr/>
          </p:nvGrpSpPr>
          <p:grpSpPr bwMode="auto">
            <a:xfrm>
              <a:off x="905" y="843"/>
              <a:ext cx="292" cy="283"/>
              <a:chOff x="905" y="888"/>
              <a:chExt cx="292" cy="283"/>
            </a:xfrm>
          </p:grpSpPr>
          <p:sp>
            <p:nvSpPr>
              <p:cNvPr id="122889" name="AutoShape 8"/>
              <p:cNvSpPr>
                <a:spLocks noChangeArrowheads="1"/>
              </p:cNvSpPr>
              <p:nvPr/>
            </p:nvSpPr>
            <p:spPr bwMode="auto">
              <a:xfrm>
                <a:off x="905" y="915"/>
                <a:ext cx="292" cy="256"/>
              </a:xfrm>
              <a:prstGeom prst="hexagon">
                <a:avLst>
                  <a:gd name="adj" fmla="val 28516"/>
                  <a:gd name="vf" fmla="val 115470"/>
                </a:avLst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890" name="Text Box 9"/>
              <p:cNvSpPr txBox="1">
                <a:spLocks noChangeArrowheads="1"/>
              </p:cNvSpPr>
              <p:nvPr/>
            </p:nvSpPr>
            <p:spPr bwMode="auto">
              <a:xfrm>
                <a:off x="915" y="888"/>
                <a:ext cx="1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FFFFFF"/>
                    </a:solidFill>
                    <a:latin typeface="DIN-Medium"/>
                  </a:rPr>
                  <a:t>R</a:t>
                </a:r>
              </a:p>
            </p:txBody>
          </p:sp>
        </p:grpSp>
      </p:grp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4902200" y="1947863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Agriculture, horticulture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Engineering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X-ray technology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Trades like carpentry, plumbing, electrician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Military </a:t>
            </a: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</p:spTree>
    <p:extLst>
      <p:ext uri="{BB962C8B-B14F-4D97-AF65-F5344CB8AC3E}">
        <p14:creationId xmlns:p14="http://schemas.microsoft.com/office/powerpoint/2010/main" val="39684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49" grpId="0"/>
      <p:bldP spid="952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D3506-C979-4716-A4E8-BB0DAFECF92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7863" y="1995488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math, science, electronics, anatomy, psychology, astronomy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analyzing, diagnosing, examining, problem solving </a:t>
            </a:r>
          </a:p>
        </p:txBody>
      </p:sp>
      <p:grpSp>
        <p:nvGrpSpPr>
          <p:cNvPr id="123908" name="Group 10"/>
          <p:cNvGrpSpPr>
            <a:grpSpLocks/>
          </p:cNvGrpSpPr>
          <p:nvPr/>
        </p:nvGrpSpPr>
        <p:grpSpPr bwMode="auto">
          <a:xfrm>
            <a:off x="1304925" y="1352550"/>
            <a:ext cx="2716213" cy="642938"/>
            <a:chOff x="3323" y="843"/>
            <a:chExt cx="1711" cy="405"/>
          </a:xfrm>
        </p:grpSpPr>
        <p:sp>
          <p:nvSpPr>
            <p:cNvPr id="123911" name="Text Box 11"/>
            <p:cNvSpPr txBox="1">
              <a:spLocks noChangeArrowheads="1"/>
            </p:cNvSpPr>
            <p:nvPr/>
          </p:nvSpPr>
          <p:spPr bwMode="auto">
            <a:xfrm>
              <a:off x="3333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Investigative</a:t>
              </a:r>
            </a:p>
          </p:txBody>
        </p:sp>
        <p:grpSp>
          <p:nvGrpSpPr>
            <p:cNvPr id="123912" name="Group 12"/>
            <p:cNvGrpSpPr>
              <a:grpSpLocks/>
            </p:cNvGrpSpPr>
            <p:nvPr/>
          </p:nvGrpSpPr>
          <p:grpSpPr bwMode="auto">
            <a:xfrm>
              <a:off x="3323" y="843"/>
              <a:ext cx="301" cy="283"/>
              <a:chOff x="3323" y="894"/>
              <a:chExt cx="301" cy="283"/>
            </a:xfrm>
          </p:grpSpPr>
          <p:sp>
            <p:nvSpPr>
              <p:cNvPr id="123913" name="AutoShape 13"/>
              <p:cNvSpPr>
                <a:spLocks noChangeArrowheads="1"/>
              </p:cNvSpPr>
              <p:nvPr/>
            </p:nvSpPr>
            <p:spPr bwMode="auto">
              <a:xfrm>
                <a:off x="3323" y="921"/>
                <a:ext cx="292" cy="256"/>
              </a:xfrm>
              <a:prstGeom prst="hexagon">
                <a:avLst>
                  <a:gd name="adj" fmla="val 28516"/>
                  <a:gd name="vf" fmla="val 115470"/>
                </a:avLst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14" name="Text Box 14"/>
              <p:cNvSpPr txBox="1">
                <a:spLocks noChangeArrowheads="1"/>
              </p:cNvSpPr>
              <p:nvPr/>
            </p:nvSpPr>
            <p:spPr bwMode="auto">
              <a:xfrm>
                <a:off x="3441" y="894"/>
                <a:ext cx="1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FFFFFF"/>
                    </a:solidFill>
                    <a:latin typeface="DIN-Medium"/>
                  </a:rPr>
                  <a:t>I</a:t>
                </a:r>
              </a:p>
            </p:txBody>
          </p:sp>
        </p:grpSp>
      </p:grp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4962525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Pharmacy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Biology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Chemistry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Dentistry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Mathematics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Medicine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Veterinary medicine</a:t>
            </a:r>
          </a:p>
        </p:txBody>
      </p:sp>
    </p:spTree>
    <p:extLst>
      <p:ext uri="{BB962C8B-B14F-4D97-AF65-F5344CB8AC3E}">
        <p14:creationId xmlns:p14="http://schemas.microsoft.com/office/powerpoint/2010/main" val="14007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/>
      <p:bldP spid="101392" grpId="0"/>
      <p:bldP spid="101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E70C0-2894-45F7-BE99-602C946F0D1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journalism, creative writing, music, drama, art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creating, improving, inventing, seeing possibilities</a:t>
            </a:r>
          </a:p>
        </p:txBody>
      </p:sp>
      <p:grpSp>
        <p:nvGrpSpPr>
          <p:cNvPr id="124932" name="Group 5"/>
          <p:cNvGrpSpPr>
            <a:grpSpLocks/>
          </p:cNvGrpSpPr>
          <p:nvPr/>
        </p:nvGrpSpPr>
        <p:grpSpPr bwMode="auto">
          <a:xfrm>
            <a:off x="1119188" y="1381125"/>
            <a:ext cx="2700337" cy="600075"/>
            <a:chOff x="705" y="870"/>
            <a:chExt cx="1701" cy="378"/>
          </a:xfrm>
        </p:grpSpPr>
        <p:sp>
          <p:nvSpPr>
            <p:cNvPr id="124935" name="Text Box 6"/>
            <p:cNvSpPr txBox="1">
              <a:spLocks noChangeArrowheads="1"/>
            </p:cNvSpPr>
            <p:nvPr/>
          </p:nvSpPr>
          <p:spPr bwMode="auto">
            <a:xfrm>
              <a:off x="705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Artistic</a:t>
              </a:r>
            </a:p>
          </p:txBody>
        </p:sp>
        <p:sp>
          <p:nvSpPr>
            <p:cNvPr id="124936" name="AutoShape 7"/>
            <p:cNvSpPr>
              <a:spLocks noChangeArrowheads="1"/>
            </p:cNvSpPr>
            <p:nvPr/>
          </p:nvSpPr>
          <p:spPr bwMode="auto">
            <a:xfrm>
              <a:off x="905" y="870"/>
              <a:ext cx="292" cy="256"/>
            </a:xfrm>
            <a:prstGeom prst="hexagon">
              <a:avLst>
                <a:gd name="adj" fmla="val 28516"/>
                <a:gd name="vf" fmla="val 115470"/>
              </a:avLst>
            </a:prstGeom>
            <a:solidFill>
              <a:schemeClr val="accent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937" name="Text Box 8"/>
            <p:cNvSpPr txBox="1">
              <a:spLocks noChangeArrowheads="1"/>
            </p:cNvSpPr>
            <p:nvPr/>
          </p:nvSpPr>
          <p:spPr bwMode="auto">
            <a:xfrm>
              <a:off x="1041" y="88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DIN-Medium"/>
                </a:rPr>
                <a:t>A</a:t>
              </a:r>
            </a:p>
          </p:txBody>
        </p:sp>
      </p:grp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4930775" y="20034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Architecture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English/Writing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Broadcast journalism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Graphic Arts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Law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Performing arts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Public relations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endParaRPr lang="en-US" sz="2800">
              <a:solidFill>
                <a:srgbClr val="000000"/>
              </a:solidFill>
              <a:latin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79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70" grpId="0"/>
      <p:bldP spid="96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A3D5B7-3D1F-4FCC-B49E-0D8786981A0D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8650" y="2025650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sociology, elementary education, child development, health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caring for people, training, collaborating, communicating warmth</a:t>
            </a:r>
          </a:p>
        </p:txBody>
      </p:sp>
      <p:grpSp>
        <p:nvGrpSpPr>
          <p:cNvPr id="125956" name="Group 9"/>
          <p:cNvGrpSpPr>
            <a:grpSpLocks/>
          </p:cNvGrpSpPr>
          <p:nvPr/>
        </p:nvGrpSpPr>
        <p:grpSpPr bwMode="auto">
          <a:xfrm>
            <a:off x="957263" y="1425575"/>
            <a:ext cx="2700337" cy="600075"/>
            <a:chOff x="3135" y="870"/>
            <a:chExt cx="1701" cy="378"/>
          </a:xfrm>
        </p:grpSpPr>
        <p:sp>
          <p:nvSpPr>
            <p:cNvPr id="125959" name="Text Box 10"/>
            <p:cNvSpPr txBox="1">
              <a:spLocks noChangeArrowheads="1"/>
            </p:cNvSpPr>
            <p:nvPr/>
          </p:nvSpPr>
          <p:spPr bwMode="auto">
            <a:xfrm>
              <a:off x="3135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Social</a:t>
              </a:r>
            </a:p>
          </p:txBody>
        </p:sp>
        <p:sp>
          <p:nvSpPr>
            <p:cNvPr id="125960" name="AutoShape 11"/>
            <p:cNvSpPr>
              <a:spLocks noChangeArrowheads="1"/>
            </p:cNvSpPr>
            <p:nvPr/>
          </p:nvSpPr>
          <p:spPr bwMode="auto">
            <a:xfrm>
              <a:off x="3323" y="870"/>
              <a:ext cx="292" cy="256"/>
            </a:xfrm>
            <a:prstGeom prst="hexagon">
              <a:avLst>
                <a:gd name="adj" fmla="val 28516"/>
                <a:gd name="vf" fmla="val 115470"/>
              </a:avLst>
            </a:prstGeom>
            <a:solidFill>
              <a:schemeClr val="accent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961" name="Text Box 12"/>
            <p:cNvSpPr txBox="1">
              <a:spLocks noChangeArrowheads="1"/>
            </p:cNvSpPr>
            <p:nvPr/>
          </p:nvSpPr>
          <p:spPr bwMode="auto">
            <a:xfrm>
              <a:off x="3423" y="96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DIN-Medium"/>
                </a:rPr>
                <a:t>S</a:t>
              </a:r>
            </a:p>
          </p:txBody>
        </p:sp>
      </p:grp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4962525" y="2024063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Child Development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Counseling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Elementary education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Nursing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Social Work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Religious Studies</a:t>
            </a:r>
          </a:p>
        </p:txBody>
      </p:sp>
    </p:spTree>
    <p:extLst>
      <p:ext uri="{BB962C8B-B14F-4D97-AF65-F5344CB8AC3E}">
        <p14:creationId xmlns:p14="http://schemas.microsoft.com/office/powerpoint/2010/main" val="15306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/>
      <p:bldP spid="102414" grpId="0"/>
      <p:bldP spid="1024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AE1FB-932C-4B7E-A914-D895440C608E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8650" y="2025650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speech, debate, marketing, business management, civics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developing trust/rapport, leading, persuading, selling ideas/products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962525" y="2024063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Business Administration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Management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Marketing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Political Science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Speech Communication</a:t>
            </a:r>
          </a:p>
        </p:txBody>
      </p:sp>
      <p:grpSp>
        <p:nvGrpSpPr>
          <p:cNvPr id="126982" name="Group 10"/>
          <p:cNvGrpSpPr>
            <a:grpSpLocks/>
          </p:cNvGrpSpPr>
          <p:nvPr/>
        </p:nvGrpSpPr>
        <p:grpSpPr bwMode="auto">
          <a:xfrm>
            <a:off x="1104900" y="1381125"/>
            <a:ext cx="2700338" cy="600075"/>
            <a:chOff x="849" y="870"/>
            <a:chExt cx="1701" cy="378"/>
          </a:xfrm>
        </p:grpSpPr>
        <p:sp>
          <p:nvSpPr>
            <p:cNvPr id="126983" name="Text Box 11"/>
            <p:cNvSpPr txBox="1">
              <a:spLocks noChangeArrowheads="1"/>
            </p:cNvSpPr>
            <p:nvPr/>
          </p:nvSpPr>
          <p:spPr bwMode="auto">
            <a:xfrm>
              <a:off x="849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Enterprising</a:t>
              </a:r>
            </a:p>
          </p:txBody>
        </p:sp>
        <p:sp>
          <p:nvSpPr>
            <p:cNvPr id="126984" name="AutoShape 12"/>
            <p:cNvSpPr>
              <a:spLocks noChangeArrowheads="1"/>
            </p:cNvSpPr>
            <p:nvPr/>
          </p:nvSpPr>
          <p:spPr bwMode="auto">
            <a:xfrm>
              <a:off x="851" y="870"/>
              <a:ext cx="292" cy="256"/>
            </a:xfrm>
            <a:prstGeom prst="hexagon">
              <a:avLst>
                <a:gd name="adj" fmla="val 28516"/>
                <a:gd name="vf" fmla="val 115470"/>
              </a:avLst>
            </a:prstGeom>
            <a:solidFill>
              <a:schemeClr val="accent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985" name="Text Box 13"/>
            <p:cNvSpPr txBox="1">
              <a:spLocks noChangeArrowheads="1"/>
            </p:cNvSpPr>
            <p:nvPr/>
          </p:nvSpPr>
          <p:spPr bwMode="auto">
            <a:xfrm>
              <a:off x="861" y="96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DIN-Medium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8" grpId="0"/>
      <p:bldP spid="1075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F93C4A-6E99-4471-9E91-557A3A1D2BCD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&amp; Skills by Theme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893888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Subjects</a:t>
            </a:r>
            <a:r>
              <a:rPr lang="en-US" smtClean="0"/>
              <a:t>: accounting, bookkeeping, computer operation, office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Skills</a:t>
            </a:r>
            <a:r>
              <a:rPr lang="en-US" smtClean="0"/>
              <a:t>: estimating, following through, knowing rules and procedures, organizing data</a:t>
            </a:r>
          </a:p>
        </p:txBody>
      </p:sp>
      <p:grpSp>
        <p:nvGrpSpPr>
          <p:cNvPr id="128004" name="Group 9"/>
          <p:cNvGrpSpPr>
            <a:grpSpLocks/>
          </p:cNvGrpSpPr>
          <p:nvPr/>
        </p:nvGrpSpPr>
        <p:grpSpPr bwMode="auto">
          <a:xfrm>
            <a:off x="1157288" y="1293813"/>
            <a:ext cx="2757487" cy="600075"/>
            <a:chOff x="3297" y="870"/>
            <a:chExt cx="1737" cy="378"/>
          </a:xfrm>
        </p:grpSpPr>
        <p:sp>
          <p:nvSpPr>
            <p:cNvPr id="128007" name="Text Box 10"/>
            <p:cNvSpPr txBox="1">
              <a:spLocks noChangeArrowheads="1"/>
            </p:cNvSpPr>
            <p:nvPr/>
          </p:nvSpPr>
          <p:spPr bwMode="auto">
            <a:xfrm>
              <a:off x="3333" y="960"/>
              <a:ext cx="17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DIN-Medium"/>
                </a:rPr>
                <a:t>Conventional</a:t>
              </a:r>
            </a:p>
          </p:txBody>
        </p:sp>
        <p:sp>
          <p:nvSpPr>
            <p:cNvPr id="128008" name="AutoShape 11"/>
            <p:cNvSpPr>
              <a:spLocks noChangeArrowheads="1"/>
            </p:cNvSpPr>
            <p:nvPr/>
          </p:nvSpPr>
          <p:spPr bwMode="auto">
            <a:xfrm>
              <a:off x="3323" y="870"/>
              <a:ext cx="292" cy="256"/>
            </a:xfrm>
            <a:prstGeom prst="hexagon">
              <a:avLst>
                <a:gd name="adj" fmla="val 28516"/>
                <a:gd name="vf" fmla="val 115470"/>
              </a:avLst>
            </a:prstGeom>
            <a:solidFill>
              <a:schemeClr val="accent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009" name="Text Box 12"/>
            <p:cNvSpPr txBox="1">
              <a:spLocks noChangeArrowheads="1"/>
            </p:cNvSpPr>
            <p:nvPr/>
          </p:nvSpPr>
          <p:spPr bwMode="auto">
            <a:xfrm>
              <a:off x="3297" y="89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  <a:latin typeface="DIN-Medium"/>
                </a:rPr>
                <a:t>C</a:t>
              </a:r>
            </a:p>
          </p:txBody>
        </p:sp>
      </p:grp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4943475" y="1520825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DIN-Medium"/>
              </a:rPr>
              <a:t>Academic Majors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4948238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Accounting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Computer and Information Sciences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Consumer Economics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Hospital Administration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DIN-Medium"/>
              </a:rPr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22286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  <p:bldP spid="103438" grpId="0"/>
      <p:bldP spid="103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3276600"/>
            <a:ext cx="6781800" cy="35814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sz="3600" dirty="0" smtClean="0"/>
              <a:t>Diploma </a:t>
            </a:r>
            <a:r>
              <a:rPr lang="en-US" sz="3600" dirty="0"/>
              <a:t>Options</a:t>
            </a:r>
          </a:p>
          <a:p>
            <a:pPr lvl="1">
              <a:buFontTx/>
              <a:buChar char="•"/>
            </a:pPr>
            <a:r>
              <a:rPr lang="en-US" sz="3600" dirty="0"/>
              <a:t>Course Information</a:t>
            </a:r>
          </a:p>
          <a:p>
            <a:pPr lvl="1">
              <a:buFontTx/>
              <a:buChar char="•"/>
            </a:pPr>
            <a:r>
              <a:rPr lang="en-US" sz="3600" dirty="0" smtClean="0"/>
              <a:t>Career Planning Information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600" dirty="0"/>
              <a:t>• College Information</a:t>
            </a:r>
          </a:p>
        </p:txBody>
      </p:sp>
      <p:pic>
        <p:nvPicPr>
          <p:cNvPr id="5130" name="Picture 10" descr="MPj03987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867400" cy="3254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B1B9F-9DD4-4DCC-9069-DD5A6EA2F5A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Career Action Plan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5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Study, study, study!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Know your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Know what kind of work you want to do (identify interests)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 some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Talk to people who are doing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Shadow people when appropriate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Get experience:  as a volunteer, through extracurricular activities, and work</a:t>
            </a:r>
          </a:p>
        </p:txBody>
      </p:sp>
    </p:spTree>
    <p:extLst>
      <p:ext uri="{BB962C8B-B14F-4D97-AF65-F5344CB8AC3E}">
        <p14:creationId xmlns:p14="http://schemas.microsoft.com/office/powerpoint/2010/main" val="316905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LargeArt" descr="Career path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3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524000"/>
          </a:xfrm>
        </p:spPr>
        <p:txBody>
          <a:bodyPr/>
          <a:lstStyle/>
          <a:p>
            <a:r>
              <a:rPr lang="en-US" sz="4000" dirty="0" smtClean="0"/>
              <a:t>Freshmen College </a:t>
            </a:r>
            <a:r>
              <a:rPr lang="en-US" sz="4000" dirty="0"/>
              <a:t>Planning </a:t>
            </a:r>
            <a:r>
              <a:rPr lang="en-US" sz="4000" dirty="0" smtClean="0"/>
              <a:t>       	Tips</a:t>
            </a:r>
            <a:endParaRPr lang="en-US" sz="40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924800" cy="5029200"/>
          </a:xfrm>
        </p:spPr>
        <p:txBody>
          <a:bodyPr/>
          <a:lstStyle/>
          <a:p>
            <a:endParaRPr lang="en-US" sz="800" dirty="0"/>
          </a:p>
          <a:p>
            <a:r>
              <a:rPr lang="en-US" sz="3800" dirty="0"/>
              <a:t>Earn the best grades you </a:t>
            </a:r>
            <a:r>
              <a:rPr lang="en-US" sz="3800" dirty="0" smtClean="0"/>
              <a:t>can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800" dirty="0"/>
              <a:t>Take advantage of </a:t>
            </a:r>
            <a:r>
              <a:rPr lang="en-US" sz="3800" dirty="0" smtClean="0"/>
              <a:t>NC’s resources</a:t>
            </a:r>
          </a:p>
          <a:p>
            <a:endParaRPr lang="en-US" sz="900" dirty="0"/>
          </a:p>
          <a:p>
            <a:r>
              <a:rPr lang="en-US" sz="3800" dirty="0"/>
              <a:t>Learn More </a:t>
            </a:r>
            <a:r>
              <a:rPr lang="en-US" sz="3800" dirty="0" smtClean="0"/>
              <a:t>Indiana </a:t>
            </a:r>
            <a:r>
              <a:rPr lang="en-US" sz="3800" dirty="0" smtClean="0">
                <a:solidFill>
                  <a:srgbClr val="FFFF99"/>
                </a:solidFill>
              </a:rPr>
              <a:t>(</a:t>
            </a:r>
            <a:r>
              <a:rPr lang="en-US" sz="3800" u="sng" dirty="0" smtClean="0">
                <a:solidFill>
                  <a:srgbClr val="FFFF99"/>
                </a:solidFill>
              </a:rPr>
              <a:t>learnmoreindiana.org</a:t>
            </a:r>
            <a:r>
              <a:rPr lang="en-US" sz="3800" dirty="0" smtClean="0">
                <a:solidFill>
                  <a:srgbClr val="FFFF99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FFFF00"/>
                </a:solidFill>
              </a:rPr>
              <a:t>   </a:t>
            </a:r>
            <a:endParaRPr lang="en-US" sz="1000" dirty="0">
              <a:solidFill>
                <a:srgbClr val="FFFF00"/>
              </a:solidFill>
            </a:endParaRPr>
          </a:p>
          <a:p>
            <a:r>
              <a:rPr lang="en-US" sz="3800" dirty="0" smtClean="0"/>
              <a:t>National </a:t>
            </a:r>
            <a:r>
              <a:rPr lang="en-US" sz="3800" dirty="0"/>
              <a:t>Center for College </a:t>
            </a:r>
            <a:r>
              <a:rPr lang="en-US" sz="3800" dirty="0" smtClean="0"/>
              <a:t>Costs</a:t>
            </a:r>
          </a:p>
          <a:p>
            <a:endParaRPr lang="en-US" sz="900" dirty="0" smtClean="0"/>
          </a:p>
          <a:p>
            <a:r>
              <a:rPr lang="en-US" sz="3800" dirty="0" smtClean="0"/>
              <a:t>DREAM!</a:t>
            </a:r>
          </a:p>
          <a:p>
            <a:endParaRPr lang="en-US" sz="3600" dirty="0"/>
          </a:p>
          <a:p>
            <a:endParaRPr lang="en-US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82000" cy="1600200"/>
          </a:xfrm>
        </p:spPr>
        <p:txBody>
          <a:bodyPr/>
          <a:lstStyle/>
          <a:p>
            <a:r>
              <a:rPr lang="en-US" sz="4000" dirty="0"/>
              <a:t>Factors Weighed During the </a:t>
            </a:r>
            <a:r>
              <a:rPr lang="en-US" sz="4000" dirty="0" smtClean="0"/>
              <a:t>	Application Review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sz="4400" dirty="0"/>
              <a:t>The Transcript: </a:t>
            </a:r>
            <a:endParaRPr lang="en-US" sz="4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GPA </a:t>
            </a:r>
            <a:endParaRPr lang="en-US" sz="3600" dirty="0" smtClean="0"/>
          </a:p>
          <a:p>
            <a:pPr lvl="2">
              <a:lnSpc>
                <a:spcPct val="90000"/>
              </a:lnSpc>
            </a:pP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Difficulty of classes </a:t>
            </a:r>
            <a:r>
              <a:rPr lang="en-US" sz="3600" dirty="0" smtClean="0"/>
              <a:t>taken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The overall academic strength of </a:t>
            </a:r>
            <a:r>
              <a:rPr lang="en-US" sz="3600" dirty="0" smtClean="0"/>
              <a:t>the high school  </a:t>
            </a:r>
            <a:endParaRPr lang="en-US" sz="3600" dirty="0"/>
          </a:p>
          <a:p>
            <a:pPr>
              <a:lnSpc>
                <a:spcPct val="90000"/>
              </a:lnSpc>
            </a:pPr>
            <a:endParaRPr lang="en-US" sz="1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458200" cy="1600200"/>
          </a:xfrm>
        </p:spPr>
        <p:txBody>
          <a:bodyPr/>
          <a:lstStyle/>
          <a:p>
            <a:r>
              <a:rPr lang="en-US" sz="4000" dirty="0"/>
              <a:t>Factors Weighed During the </a:t>
            </a:r>
            <a:r>
              <a:rPr lang="en-US" sz="4000" dirty="0" smtClean="0"/>
              <a:t>	Application Review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4400" dirty="0"/>
              <a:t>Grade trends:  </a:t>
            </a:r>
            <a:endParaRPr lang="en-US" sz="4400" dirty="0" smtClean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Increasingly challenging academic core classes </a:t>
            </a:r>
            <a:endParaRPr lang="en-US" sz="3600" dirty="0" smtClean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Consistent or improving </a:t>
            </a:r>
            <a:r>
              <a:rPr lang="en-US" sz="3600" dirty="0" smtClean="0"/>
              <a:t>grades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3600" dirty="0"/>
              <a:t>Class rank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524000"/>
          </a:xfrm>
        </p:spPr>
        <p:txBody>
          <a:bodyPr/>
          <a:lstStyle/>
          <a:p>
            <a:r>
              <a:rPr lang="en-US" sz="4000" dirty="0"/>
              <a:t>Factors Weighed During the </a:t>
            </a:r>
            <a:r>
              <a:rPr lang="en-US" sz="4000" dirty="0" smtClean="0"/>
              <a:t>	Application Review</a:t>
            </a:r>
            <a:endParaRPr lang="en-US" sz="2400" b="1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924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• Special </a:t>
            </a:r>
            <a:r>
              <a:rPr lang="en-US" sz="3600" dirty="0"/>
              <a:t>talents or abilities:  Art, music</a:t>
            </a:r>
            <a:r>
              <a:rPr lang="en-US" sz="3600" dirty="0" smtClean="0"/>
              <a:t>, </a:t>
            </a:r>
            <a:r>
              <a:rPr lang="en-US" sz="3600" dirty="0"/>
              <a:t>leadership, athletics, etc</a:t>
            </a:r>
            <a:r>
              <a:rPr lang="en-US" sz="3600" dirty="0" smtClean="0"/>
              <a:t>.</a:t>
            </a:r>
          </a:p>
          <a:p>
            <a:pPr>
              <a:buFontTx/>
              <a:buNone/>
            </a:pPr>
            <a:r>
              <a:rPr lang="en-US" sz="800" dirty="0"/>
              <a:t> </a:t>
            </a:r>
            <a:r>
              <a:rPr lang="en-US" sz="800" dirty="0" smtClean="0"/>
              <a:t>            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smtClean="0"/>
              <a:t>Extra-curricular </a:t>
            </a:r>
            <a:r>
              <a:rPr lang="en-US" sz="3600" dirty="0"/>
              <a:t>commitments </a:t>
            </a:r>
          </a:p>
          <a:p>
            <a:pPr>
              <a:buFontTx/>
              <a:buNone/>
            </a:pPr>
            <a:r>
              <a:rPr lang="en-US" sz="800" dirty="0" smtClean="0"/>
              <a:t>    </a:t>
            </a:r>
            <a:endParaRPr lang="en-US" sz="800" dirty="0"/>
          </a:p>
          <a:p>
            <a:pPr>
              <a:buFontTx/>
              <a:buNone/>
            </a:pPr>
            <a:r>
              <a:rPr lang="en-US" sz="3600" dirty="0"/>
              <a:t>• </a:t>
            </a:r>
            <a:r>
              <a:rPr lang="en-US" sz="3600" dirty="0" smtClean="0"/>
              <a:t>Service </a:t>
            </a:r>
            <a:r>
              <a:rPr lang="en-US" sz="3600" dirty="0"/>
              <a:t>to school and/or </a:t>
            </a:r>
            <a:r>
              <a:rPr lang="en-US" sz="3600" dirty="0" smtClean="0"/>
              <a:t>community </a:t>
            </a:r>
          </a:p>
          <a:p>
            <a:pPr>
              <a:buFontTx/>
              <a:buNone/>
            </a:pPr>
            <a:r>
              <a:rPr lang="en-US" sz="800" dirty="0" smtClean="0"/>
              <a:t>    </a:t>
            </a:r>
            <a:endParaRPr lang="en-US" sz="800" dirty="0"/>
          </a:p>
          <a:p>
            <a:r>
              <a:rPr lang="en-US" sz="3600" dirty="0" smtClean="0"/>
              <a:t>Interest</a:t>
            </a:r>
          </a:p>
          <a:p>
            <a:endParaRPr lang="en-US" sz="800" dirty="0" smtClean="0"/>
          </a:p>
          <a:p>
            <a:r>
              <a:rPr lang="en-US" sz="3600" dirty="0" smtClean="0"/>
              <a:t>Interview</a:t>
            </a:r>
            <a:endParaRPr lang="en-US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48800" cy="1752600"/>
          </a:xfrm>
        </p:spPr>
        <p:txBody>
          <a:bodyPr/>
          <a:lstStyle/>
          <a:p>
            <a:r>
              <a:rPr lang="en-US" sz="4000" dirty="0" smtClean="0"/>
              <a:t>     </a:t>
            </a:r>
            <a:r>
              <a:rPr lang="en-US" sz="4000" b="1" dirty="0" smtClean="0"/>
              <a:t>NAVIANCE</a:t>
            </a:r>
            <a:r>
              <a:rPr lang="en-US" sz="4000" dirty="0" smtClean="0"/>
              <a:t> </a:t>
            </a:r>
            <a:r>
              <a:rPr lang="en-US" sz="4000" dirty="0"/>
              <a:t>– Family Connection</a:t>
            </a:r>
            <a:br>
              <a:rPr lang="en-US" sz="4000" dirty="0"/>
            </a:br>
            <a:r>
              <a:rPr lang="en-US" sz="4000" dirty="0" smtClean="0"/>
              <a:t>   </a:t>
            </a:r>
            <a:r>
              <a:rPr lang="en-US" sz="3200" u="sng" dirty="0" smtClean="0">
                <a:solidFill>
                  <a:srgbClr val="00B0F0"/>
                </a:solidFill>
              </a:rPr>
              <a:t>http://connection.naviance.com/northcentral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458200" cy="4419600"/>
          </a:xfrm>
        </p:spPr>
        <p:txBody>
          <a:bodyPr/>
          <a:lstStyle/>
          <a:p>
            <a:r>
              <a:rPr lang="en-US" sz="3600" dirty="0"/>
              <a:t>Web-based college resource </a:t>
            </a:r>
            <a:r>
              <a:rPr lang="en-US" sz="3600" dirty="0" smtClean="0"/>
              <a:t>site</a:t>
            </a:r>
          </a:p>
          <a:p>
            <a:endParaRPr lang="en-US" sz="800" dirty="0"/>
          </a:p>
          <a:p>
            <a:r>
              <a:rPr lang="en-US" sz="3600" dirty="0"/>
              <a:t>College </a:t>
            </a:r>
            <a:r>
              <a:rPr lang="en-US" sz="3600" dirty="0" smtClean="0"/>
              <a:t>&amp; career search </a:t>
            </a:r>
          </a:p>
          <a:p>
            <a:endParaRPr lang="en-US" sz="800" dirty="0" smtClean="0"/>
          </a:p>
          <a:p>
            <a:r>
              <a:rPr lang="en-US" sz="3600" dirty="0" smtClean="0"/>
              <a:t>Find summer enrichment programs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600" dirty="0" smtClean="0"/>
              <a:t>Research </a:t>
            </a:r>
            <a:r>
              <a:rPr lang="en-US" sz="3600" dirty="0"/>
              <a:t>scholarships </a:t>
            </a:r>
            <a:r>
              <a:rPr lang="en-US" sz="3600" dirty="0" smtClean="0"/>
              <a:t>&amp; </a:t>
            </a:r>
            <a:r>
              <a:rPr lang="en-US" sz="3600" dirty="0"/>
              <a:t>financial </a:t>
            </a:r>
            <a:r>
              <a:rPr lang="en-US" sz="3600" dirty="0" smtClean="0"/>
              <a:t>aid</a:t>
            </a:r>
          </a:p>
          <a:p>
            <a:endParaRPr lang="en-US" sz="800" dirty="0"/>
          </a:p>
          <a:p>
            <a:r>
              <a:rPr lang="en-US" sz="3600" dirty="0"/>
              <a:t>Requires a WORKING </a:t>
            </a:r>
            <a:r>
              <a:rPr lang="en-US" sz="3600" dirty="0" smtClean="0"/>
              <a:t>EMAIL ADDRESS</a:t>
            </a:r>
            <a:endParaRPr lang="en-US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4268"/>
            <a:ext cx="9155935" cy="71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4645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151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91400" cy="1066800"/>
          </a:xfrm>
        </p:spPr>
        <p:txBody>
          <a:bodyPr/>
          <a:lstStyle/>
          <a:p>
            <a:r>
              <a:rPr lang="en-US" dirty="0" smtClean="0"/>
              <a:t>Naviance-cont’d.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66800"/>
            <a:ext cx="9067800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-304800" y="-762000"/>
            <a:ext cx="96393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48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15200" cy="1371600"/>
          </a:xfrm>
        </p:spPr>
        <p:txBody>
          <a:bodyPr/>
          <a:lstStyle/>
          <a:p>
            <a:pPr algn="ctr"/>
            <a:r>
              <a:rPr lang="en-US" sz="4800" dirty="0"/>
              <a:t>Diploma</a:t>
            </a:r>
            <a:r>
              <a:rPr lang="en-US" dirty="0"/>
              <a:t> Options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286000"/>
            <a:ext cx="7543800" cy="4572000"/>
          </a:xfrm>
        </p:spPr>
        <p:txBody>
          <a:bodyPr/>
          <a:lstStyle/>
          <a:p>
            <a:pPr marL="457200" indent="-457200"/>
            <a:r>
              <a:rPr lang="en-US" sz="3600" dirty="0"/>
              <a:t>Core 40 (Default Diploma)</a:t>
            </a:r>
          </a:p>
          <a:p>
            <a:pPr marL="457200" indent="-457200"/>
            <a:r>
              <a:rPr lang="en-US" sz="3600" dirty="0"/>
              <a:t>Core 40 - Academic Honors</a:t>
            </a:r>
          </a:p>
          <a:p>
            <a:pPr marL="457200" indent="-457200"/>
            <a:r>
              <a:rPr lang="en-US" sz="3600" dirty="0"/>
              <a:t>Core 40 - Technical Honors</a:t>
            </a:r>
          </a:p>
          <a:p>
            <a:pPr marL="457200" indent="-457200"/>
            <a:r>
              <a:rPr lang="en-US" sz="3600" dirty="0"/>
              <a:t>North Central Academic Honors</a:t>
            </a:r>
          </a:p>
          <a:p>
            <a:pPr marL="457200" indent="-457200"/>
            <a:r>
              <a:rPr lang="en-US" sz="3600" dirty="0"/>
              <a:t>International Baccalaureate</a:t>
            </a:r>
          </a:p>
          <a:p>
            <a:pPr marL="457200" indent="-457200"/>
            <a:r>
              <a:rPr lang="en-US" sz="3600" dirty="0"/>
              <a:t>Basic </a:t>
            </a:r>
          </a:p>
        </p:txBody>
      </p:sp>
      <p:pic>
        <p:nvPicPr>
          <p:cNvPr id="6149" name="Picture 5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438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Center for College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 College cost Estimator at </a:t>
            </a:r>
            <a:r>
              <a:rPr lang="en-US" dirty="0" smtClean="0">
                <a:solidFill>
                  <a:srgbClr val="FFFF99"/>
                </a:solidFill>
              </a:rPr>
              <a:t>www.indianacollegecosts.com</a:t>
            </a:r>
          </a:p>
          <a:p>
            <a:r>
              <a:rPr lang="en-US" dirty="0" smtClean="0"/>
              <a:t>Receive advice on how to make college affordable</a:t>
            </a:r>
          </a:p>
          <a:p>
            <a:r>
              <a:rPr lang="en-US" dirty="0" smtClean="0"/>
              <a:t>Maximize financial aid opportunities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Email: </a:t>
            </a:r>
            <a:r>
              <a:rPr lang="en-US" dirty="0" smtClean="0">
                <a:solidFill>
                  <a:srgbClr val="FFFF99"/>
                </a:solidFill>
              </a:rPr>
              <a:t>infor@collegecosts.com</a:t>
            </a:r>
          </a:p>
          <a:p>
            <a:pPr marL="0" indent="0">
              <a:buNone/>
            </a:pPr>
            <a:r>
              <a:rPr lang="en-US" dirty="0" smtClean="0"/>
              <a:t>	Phone: (877) 687-7291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51853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Students &amp;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7772400" cy="3886200"/>
          </a:xfrm>
        </p:spPr>
        <p:txBody>
          <a:bodyPr/>
          <a:lstStyle/>
          <a:p>
            <a:r>
              <a:rPr lang="en-US" dirty="0" smtClean="0"/>
              <a:t>Guidance counselors &amp; teachers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College &amp; Career Fairs</a:t>
            </a:r>
          </a:p>
          <a:p>
            <a:r>
              <a:rPr lang="en-US" dirty="0" smtClean="0"/>
              <a:t>College guide books</a:t>
            </a:r>
            <a:endParaRPr lang="en-US" dirty="0"/>
          </a:p>
          <a:p>
            <a:r>
              <a:rPr lang="en-US" dirty="0" smtClean="0"/>
              <a:t>Online resources</a:t>
            </a:r>
          </a:p>
          <a:p>
            <a:r>
              <a:rPr lang="en-US" dirty="0" smtClean="0"/>
              <a:t>Summer programs on campuses</a:t>
            </a:r>
          </a:p>
          <a:p>
            <a:r>
              <a:rPr lang="en-US" dirty="0" smtClean="0"/>
              <a:t>Current seniors &amp; recent alumni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86975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for Sophomores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Research majors &amp; career options</a:t>
            </a:r>
          </a:p>
          <a:p>
            <a:r>
              <a:rPr lang="en-US" sz="4000" dirty="0" smtClean="0"/>
              <a:t>Strengthen leadership skills</a:t>
            </a:r>
          </a:p>
          <a:p>
            <a:r>
              <a:rPr lang="en-US" sz="4000" dirty="0" smtClean="0"/>
              <a:t>Summer immersion programs:</a:t>
            </a:r>
          </a:p>
          <a:p>
            <a:pPr marL="457200" lvl="1" indent="0">
              <a:buNone/>
            </a:pPr>
            <a:r>
              <a:rPr lang="en-US" sz="3600" dirty="0" smtClean="0"/>
              <a:t>Academic, leadership, wilderness, overseas,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5503569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“TO DO” List for Sophomores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772400" cy="4267200"/>
          </a:xfrm>
        </p:spPr>
        <p:txBody>
          <a:bodyPr/>
          <a:lstStyle/>
          <a:p>
            <a:r>
              <a:rPr lang="en-US" dirty="0" smtClean="0"/>
              <a:t>Academic Planning – diploma type</a:t>
            </a:r>
          </a:p>
          <a:p>
            <a:r>
              <a:rPr lang="en-US" dirty="0" smtClean="0"/>
              <a:t>Take the PSAT again in 11</a:t>
            </a:r>
            <a:r>
              <a:rPr lang="en-US" baseline="30000" dirty="0" smtClean="0"/>
              <a:t>th</a:t>
            </a:r>
            <a:r>
              <a:rPr lang="en-US" dirty="0" smtClean="0"/>
              <a:t> grade – National Merit Scholarship Qualifying Exam (NMSQT)</a:t>
            </a:r>
          </a:p>
          <a:p>
            <a:r>
              <a:rPr lang="en-US" dirty="0" smtClean="0"/>
              <a:t>Use online major &amp; career exploration tools</a:t>
            </a:r>
          </a:p>
          <a:p>
            <a:r>
              <a:rPr lang="en-US" dirty="0" smtClean="0"/>
              <a:t>Visit college website: admission requirements, campus tours, scholarships</a:t>
            </a:r>
          </a:p>
        </p:txBody>
      </p:sp>
    </p:spTree>
    <p:extLst>
      <p:ext uri="{BB962C8B-B14F-4D97-AF65-F5344CB8AC3E}">
        <p14:creationId xmlns:p14="http://schemas.microsoft.com/office/powerpoint/2010/main" val="1656223402"/>
      </p:ext>
    </p:extLst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 for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772400" cy="4191000"/>
          </a:xfrm>
        </p:spPr>
        <p:txBody>
          <a:bodyPr/>
          <a:lstStyle/>
          <a:p>
            <a:r>
              <a:rPr lang="en-US" dirty="0" smtClean="0"/>
              <a:t>www.review.com</a:t>
            </a:r>
          </a:p>
          <a:p>
            <a:r>
              <a:rPr lang="en-US" dirty="0" smtClean="0"/>
              <a:t>www.collegeboard.org</a:t>
            </a:r>
          </a:p>
          <a:p>
            <a:r>
              <a:rPr lang="en-US" dirty="0" smtClean="0"/>
              <a:t>www.act.org/path/parent</a:t>
            </a:r>
          </a:p>
          <a:p>
            <a:r>
              <a:rPr lang="en-US" dirty="0" smtClean="0"/>
              <a:t>www.nacac.net</a:t>
            </a:r>
          </a:p>
          <a:p>
            <a:r>
              <a:rPr lang="en-US" dirty="0" smtClean="0"/>
              <a:t>www.petersons.com</a:t>
            </a:r>
          </a:p>
          <a:p>
            <a:r>
              <a:rPr lang="en-US" dirty="0" smtClean="0"/>
              <a:t>www.unigo.com</a:t>
            </a:r>
          </a:p>
        </p:txBody>
      </p:sp>
    </p:spTree>
    <p:extLst>
      <p:ext uri="{BB962C8B-B14F-4D97-AF65-F5344CB8AC3E}">
        <p14:creationId xmlns:p14="http://schemas.microsoft.com/office/powerpoint/2010/main" val="2853586846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153400" cy="6096000"/>
          </a:xfrm>
        </p:spPr>
        <p:txBody>
          <a:bodyPr/>
          <a:lstStyle/>
          <a:p>
            <a:pPr algn="ctr" fontAlgn="ctr"/>
            <a:r>
              <a:rPr lang="en-US" b="1" dirty="0" smtClean="0">
                <a:cs typeface="Tahoma" pitchFamily="34" charset="0"/>
              </a:rPr>
              <a:t>For College Announcements </a:t>
            </a:r>
            <a:br>
              <a:rPr lang="en-US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b="1" dirty="0" smtClean="0">
                <a:cs typeface="Tahoma" pitchFamily="34" charset="0"/>
              </a:rPr>
              <a:t>FR</a:t>
            </a:r>
            <a:r>
              <a:rPr lang="en-US" sz="2400" b="1" dirty="0" smtClean="0">
                <a:cs typeface="Tahoma" pitchFamily="34" charset="0"/>
              </a:rPr>
              <a:t> </a:t>
            </a:r>
            <a:r>
              <a:rPr lang="en-US" b="1" dirty="0" smtClean="0">
                <a:cs typeface="Tahoma" pitchFamily="34" charset="0"/>
              </a:rPr>
              <a:t>- Text: @ncgrad2020 </a:t>
            </a:r>
            <a:br>
              <a:rPr lang="en-US" b="1" dirty="0" smtClean="0">
                <a:cs typeface="Tahoma" pitchFamily="34" charset="0"/>
              </a:rPr>
            </a:br>
            <a:r>
              <a:rPr lang="en-US" b="1" dirty="0" smtClean="0">
                <a:cs typeface="Tahoma" pitchFamily="34" charset="0"/>
              </a:rPr>
              <a:t>to 81010</a:t>
            </a:r>
            <a:br>
              <a:rPr lang="en-US" b="1" dirty="0" smtClean="0">
                <a:cs typeface="Tahoma" pitchFamily="34" charset="0"/>
              </a:rPr>
            </a:br>
            <a:r>
              <a:rPr lang="en-US" sz="1000" b="1" dirty="0" smtClean="0">
                <a:cs typeface="Tahoma" pitchFamily="34" charset="0"/>
              </a:rPr>
              <a:t/>
            </a:r>
            <a:br>
              <a:rPr lang="en-US" sz="1000" b="1" dirty="0" smtClean="0">
                <a:cs typeface="Tahoma" pitchFamily="34" charset="0"/>
              </a:rPr>
            </a:br>
            <a:r>
              <a:rPr lang="en-US" b="1" dirty="0">
                <a:cs typeface="Tahoma" pitchFamily="34" charset="0"/>
              </a:rPr>
              <a:t/>
            </a:r>
            <a:br>
              <a:rPr lang="en-US" b="1" dirty="0">
                <a:cs typeface="Tahoma" pitchFamily="34" charset="0"/>
              </a:rPr>
            </a:br>
            <a:r>
              <a:rPr lang="en-US" b="1" dirty="0" smtClean="0">
                <a:solidFill>
                  <a:srgbClr val="FFFF99"/>
                </a:solidFill>
                <a:cs typeface="Tahoma" pitchFamily="34" charset="0"/>
              </a:rPr>
              <a:t>SO - Text: @ncgrad2019</a:t>
            </a:r>
            <a:br>
              <a:rPr lang="en-US" b="1" dirty="0" smtClean="0">
                <a:solidFill>
                  <a:srgbClr val="FFFF99"/>
                </a:solidFill>
                <a:cs typeface="Tahoma" pitchFamily="34" charset="0"/>
              </a:rPr>
            </a:br>
            <a:r>
              <a:rPr lang="en-US" b="1" dirty="0" smtClean="0">
                <a:solidFill>
                  <a:srgbClr val="FFFF99"/>
                </a:solidFill>
                <a:cs typeface="Tahoma" pitchFamily="34" charset="0"/>
              </a:rPr>
              <a:t>to 81010</a:t>
            </a:r>
            <a:endParaRPr lang="en-US" b="1" dirty="0">
              <a:solidFill>
                <a:srgbClr val="FFFF99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858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153400" cy="2362200"/>
          </a:xfrm>
        </p:spPr>
        <p:txBody>
          <a:bodyPr/>
          <a:lstStyle/>
          <a:p>
            <a:pPr algn="ctr" fontAlgn="ctr"/>
            <a:r>
              <a:rPr lang="en-US" b="1" dirty="0" smtClean="0">
                <a:cs typeface="Tahoma" pitchFamily="34" charset="0"/>
              </a:rPr>
              <a:t>And the winners of the Princeton Review books are…</a:t>
            </a:r>
            <a:endParaRPr lang="en-US" b="1" dirty="0">
              <a:cs typeface="Tahoma" pitchFamily="34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3657600" y="3429000"/>
            <a:ext cx="3124200" cy="2819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77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153400" cy="2362200"/>
          </a:xfrm>
        </p:spPr>
        <p:txBody>
          <a:bodyPr/>
          <a:lstStyle/>
          <a:p>
            <a:pPr algn="ctr" fontAlgn="ctr"/>
            <a:r>
              <a:rPr lang="en-US" b="1" dirty="0">
                <a:cs typeface="Tahoma" pitchFamily="34" charset="0"/>
              </a:rPr>
              <a:t>Your NCHS Counseling Staff Thanks You For Attending!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2767584" cy="21793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1295400"/>
          </a:xfrm>
        </p:spPr>
        <p:txBody>
          <a:bodyPr/>
          <a:lstStyle/>
          <a:p>
            <a:r>
              <a:rPr lang="en-US" sz="4000" dirty="0"/>
              <a:t>Core 40 Diploma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914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English:	8 credits</a:t>
            </a:r>
          </a:p>
          <a:p>
            <a:pPr>
              <a:buFontTx/>
              <a:buNone/>
            </a:pPr>
            <a:r>
              <a:rPr lang="en-US" sz="2400" dirty="0"/>
              <a:t>Math:</a:t>
            </a:r>
            <a:r>
              <a:rPr lang="en-US" sz="2000" dirty="0"/>
              <a:t>     	</a:t>
            </a:r>
            <a:r>
              <a:rPr lang="en-US" sz="2400" dirty="0"/>
              <a:t>6 credits - Algebra ½,  Geometry ½, </a:t>
            </a:r>
            <a:r>
              <a:rPr lang="en-US" sz="2400" dirty="0">
                <a:solidFill>
                  <a:schemeClr val="accent2"/>
                </a:solidFill>
              </a:rPr>
              <a:t>Algebra ¾</a:t>
            </a:r>
          </a:p>
          <a:p>
            <a:pPr>
              <a:buFontTx/>
              <a:buNone/>
            </a:pPr>
            <a:r>
              <a:rPr lang="en-US" sz="2400" dirty="0"/>
              <a:t>Science: 	6 Credits - Biology, </a:t>
            </a:r>
            <a:r>
              <a:rPr lang="en-US" sz="2400" dirty="0">
                <a:solidFill>
                  <a:schemeClr val="accent2"/>
                </a:solidFill>
              </a:rPr>
              <a:t>Chemistry, Physics or ICP   	</a:t>
            </a:r>
          </a:p>
          <a:p>
            <a:pPr>
              <a:buFontTx/>
              <a:buNone/>
            </a:pPr>
            <a:r>
              <a:rPr lang="en-US" sz="2400" dirty="0"/>
              <a:t>			and 2 additional Science classes</a:t>
            </a:r>
          </a:p>
          <a:p>
            <a:pPr>
              <a:buFontTx/>
              <a:buNone/>
            </a:pPr>
            <a:r>
              <a:rPr lang="en-US" sz="2400" dirty="0"/>
              <a:t>Soc. Studies: 6 credits - World History or World Geog.- gr. </a:t>
            </a:r>
            <a:r>
              <a:rPr lang="en-US" sz="2400" dirty="0" smtClean="0"/>
              <a:t>9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		US History – gr. </a:t>
            </a:r>
            <a:r>
              <a:rPr lang="en-US" sz="2400" dirty="0" smtClean="0"/>
              <a:t>10 </a:t>
            </a:r>
            <a:r>
              <a:rPr lang="en-US" sz="2400" dirty="0"/>
              <a:t>and Govt &amp; Econ – gr.12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495800"/>
            <a:ext cx="10210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PE:		2 credits		Health:	1 Credit</a:t>
            </a:r>
          </a:p>
          <a:p>
            <a:pPr>
              <a:buFontTx/>
              <a:buNone/>
            </a:pPr>
            <a:r>
              <a:rPr lang="en-US" sz="2400" dirty="0"/>
              <a:t>Technology:	1 Credit		Speech:	1 Credit</a:t>
            </a:r>
          </a:p>
          <a:p>
            <a:pPr>
              <a:buFontTx/>
              <a:buNone/>
            </a:pPr>
            <a:r>
              <a:rPr lang="en-US" sz="2400" dirty="0"/>
              <a:t>Electives: 	16 credits  	</a:t>
            </a:r>
          </a:p>
          <a:p>
            <a:pPr>
              <a:buFontTx/>
              <a:buNone/>
            </a:pPr>
            <a:r>
              <a:rPr lang="en-US" sz="1800" dirty="0"/>
              <a:t>	 </a:t>
            </a:r>
            <a:r>
              <a:rPr lang="en-US" sz="3200" dirty="0"/>
              <a:t>Total : </a:t>
            </a:r>
            <a:r>
              <a:rPr lang="en-US" sz="3200" dirty="0">
                <a:solidFill>
                  <a:schemeClr val="accent2"/>
                </a:solidFill>
              </a:rPr>
              <a:t>47 Credits</a:t>
            </a:r>
          </a:p>
        </p:txBody>
      </p:sp>
      <p:pic>
        <p:nvPicPr>
          <p:cNvPr id="128007" name="Picture 7" descr="MCBD06926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3988"/>
            <a:ext cx="2032000" cy="9937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40 Diploma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Quantitative Reasoning (QR) Courses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smtClean="0"/>
              <a:t>	“students must take a Math 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QR Course each year 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High School”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494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Core 40 with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cademic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/>
              <a:t>onors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7848600" cy="5181600"/>
          </a:xfrm>
        </p:spPr>
        <p:txBody>
          <a:bodyPr/>
          <a:lstStyle/>
          <a:p>
            <a:r>
              <a:rPr lang="en-US" sz="3600" dirty="0">
                <a:solidFill>
                  <a:srgbClr val="FF3300"/>
                </a:solidFill>
              </a:rPr>
              <a:t>Meet ALL Core 40 requirements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2 additional math credits -</a:t>
            </a:r>
            <a:r>
              <a:rPr lang="en-US" sz="3600" dirty="0"/>
              <a:t> 8 cr.</a:t>
            </a:r>
          </a:p>
          <a:p>
            <a:r>
              <a:rPr lang="en-US" sz="3600" dirty="0"/>
              <a:t>Total of 49 credits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Fine Arts</a:t>
            </a:r>
            <a:r>
              <a:rPr lang="en-US" sz="3600" dirty="0"/>
              <a:t> - 2 credits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World Language</a:t>
            </a:r>
            <a:r>
              <a:rPr lang="en-US" sz="3600" dirty="0"/>
              <a:t> - 6 or 8 credits</a:t>
            </a:r>
          </a:p>
          <a:p>
            <a:pPr lvl="2">
              <a:buFontTx/>
              <a:buNone/>
            </a:pPr>
            <a:r>
              <a:rPr lang="en-US" sz="3200" dirty="0"/>
              <a:t>	3 years of 1 language or 2 yrs each of 2 languages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3.0</a:t>
            </a:r>
            <a:r>
              <a:rPr lang="en-US" sz="3600" dirty="0"/>
              <a:t> GPA &amp; no grade lower than </a:t>
            </a:r>
            <a:r>
              <a:rPr lang="en-US" sz="3600" dirty="0">
                <a:solidFill>
                  <a:schemeClr val="accent2"/>
                </a:solidFill>
              </a:rPr>
              <a:t>C-</a:t>
            </a:r>
          </a:p>
          <a:p>
            <a:r>
              <a:rPr lang="en-US" sz="3600" dirty="0" smtClean="0"/>
              <a:t>External Requirements</a:t>
            </a:r>
            <a:endParaRPr lang="en-US" sz="3600" dirty="0"/>
          </a:p>
          <a:p>
            <a:pPr>
              <a:buFontTx/>
              <a:buNone/>
            </a:pPr>
            <a:endParaRPr lang="en-US" sz="3600" dirty="0"/>
          </a:p>
          <a:p>
            <a:endParaRPr lang="en-US" sz="3600" dirty="0"/>
          </a:p>
          <a:p>
            <a:pPr>
              <a:buFontTx/>
              <a:buNone/>
            </a:pPr>
            <a:r>
              <a:rPr lang="en-US" sz="2000" dirty="0"/>
              <a:t>				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143000"/>
            <a:ext cx="3810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US" sz="1000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7508875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202" name="Picture 10" descr="MCj03976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9144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838200"/>
          </a:xfrm>
        </p:spPr>
        <p:txBody>
          <a:bodyPr/>
          <a:lstStyle/>
          <a:p>
            <a:r>
              <a:rPr lang="en-US" sz="4000" dirty="0"/>
              <a:t>Core 40 with </a:t>
            </a:r>
            <a:r>
              <a:rPr lang="en-US" sz="4000" dirty="0">
                <a:solidFill>
                  <a:srgbClr val="FF3300"/>
                </a:solidFill>
              </a:rPr>
              <a:t>T</a:t>
            </a:r>
            <a:r>
              <a:rPr lang="en-US" sz="4000" dirty="0"/>
              <a:t>echnical </a:t>
            </a:r>
            <a:r>
              <a:rPr lang="en-US" sz="4000" dirty="0">
                <a:solidFill>
                  <a:srgbClr val="FF3300"/>
                </a:solidFill>
              </a:rPr>
              <a:t>H</a:t>
            </a:r>
            <a:r>
              <a:rPr lang="en-US" sz="4000" dirty="0">
                <a:solidFill>
                  <a:schemeClr val="bg1"/>
                </a:solidFill>
              </a:rPr>
              <a:t>onors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78486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3600" dirty="0"/>
              <a:t>Complete Core 40 requirements and</a:t>
            </a:r>
            <a:r>
              <a:rPr lang="en-US" sz="3600" dirty="0" smtClean="0"/>
              <a:t>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600" dirty="0"/>
          </a:p>
          <a:p>
            <a:pPr marL="609600" indent="-609600">
              <a:lnSpc>
                <a:spcPct val="90000"/>
              </a:lnSpc>
            </a:pPr>
            <a:r>
              <a:rPr lang="en-US" sz="3600" dirty="0" smtClean="0">
                <a:solidFill>
                  <a:srgbClr val="00CC00"/>
                </a:solidFill>
              </a:rPr>
              <a:t>6-10 </a:t>
            </a:r>
            <a:r>
              <a:rPr lang="en-US" sz="3600" dirty="0">
                <a:solidFill>
                  <a:srgbClr val="00CC00"/>
                </a:solidFill>
              </a:rPr>
              <a:t>credits in </a:t>
            </a:r>
            <a:r>
              <a:rPr lang="en-US" sz="3600" dirty="0" smtClean="0">
                <a:solidFill>
                  <a:srgbClr val="00CC00"/>
                </a:solidFill>
              </a:rPr>
              <a:t> </a:t>
            </a:r>
            <a:r>
              <a:rPr lang="en-US" sz="3600" dirty="0">
                <a:solidFill>
                  <a:srgbClr val="00CC00"/>
                </a:solidFill>
              </a:rPr>
              <a:t>career classes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dirty="0">
                <a:solidFill>
                  <a:srgbClr val="00CC00"/>
                </a:solidFill>
              </a:rPr>
              <a:t>C-</a:t>
            </a:r>
            <a:r>
              <a:rPr lang="en-US" sz="3600" dirty="0"/>
              <a:t> or above in required courses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dirty="0">
                <a:solidFill>
                  <a:srgbClr val="00CC00"/>
                </a:solidFill>
              </a:rPr>
              <a:t>3.0 GPA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dirty="0" smtClean="0">
                <a:solidFill>
                  <a:srgbClr val="00CC00"/>
                </a:solidFill>
              </a:rPr>
              <a:t>External Requirements</a:t>
            </a:r>
            <a:endParaRPr lang="en-US" dirty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dirty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900" dirty="0"/>
          </a:p>
        </p:txBody>
      </p:sp>
      <p:pic>
        <p:nvPicPr>
          <p:cNvPr id="130054" name="Picture 6" descr="MCj01952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1371600" cy="1317625"/>
          </a:xfrm>
          <a:prstGeom prst="rect">
            <a:avLst/>
          </a:prstGeom>
          <a:noFill/>
        </p:spPr>
      </p:pic>
      <p:pic>
        <p:nvPicPr>
          <p:cNvPr id="130055" name="Picture 7" descr="MCj042416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19400"/>
            <a:ext cx="1192213" cy="1752600"/>
          </a:xfrm>
          <a:prstGeom prst="rect">
            <a:avLst/>
          </a:prstGeom>
          <a:noFill/>
        </p:spPr>
      </p:pic>
      <p:pic>
        <p:nvPicPr>
          <p:cNvPr id="130056" name="Picture 8" descr="j02055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/>
              <a:t>orth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/>
              <a:t>entral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cademic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/>
              <a:t>onors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752600"/>
            <a:ext cx="7543800" cy="5105400"/>
          </a:xfrm>
        </p:spPr>
        <p:txBody>
          <a:bodyPr/>
          <a:lstStyle/>
          <a:p>
            <a:r>
              <a:rPr lang="en-US" sz="3200" dirty="0"/>
              <a:t>Core 40 with Academic Honors </a:t>
            </a:r>
          </a:p>
          <a:p>
            <a:r>
              <a:rPr lang="en-US" sz="3200" dirty="0"/>
              <a:t>Take </a:t>
            </a:r>
            <a:r>
              <a:rPr lang="en-US" sz="3200" dirty="0">
                <a:solidFill>
                  <a:srgbClr val="FF3300"/>
                </a:solidFill>
              </a:rPr>
              <a:t>20 </a:t>
            </a:r>
            <a:r>
              <a:rPr lang="en-US" sz="3200" dirty="0"/>
              <a:t>X, AP/IB or ACP courses </a:t>
            </a:r>
          </a:p>
          <a:p>
            <a:r>
              <a:rPr lang="en-US" sz="3200" dirty="0">
                <a:solidFill>
                  <a:srgbClr val="D60093"/>
                </a:solidFill>
              </a:rPr>
              <a:t>YOU choose 20 Xs in YOUR areas of strength</a:t>
            </a:r>
          </a:p>
          <a:p>
            <a:r>
              <a:rPr lang="en-US" sz="3200" dirty="0"/>
              <a:t>Take </a:t>
            </a:r>
            <a:r>
              <a:rPr lang="en-US" sz="3200" dirty="0">
                <a:solidFill>
                  <a:schemeClr val="accent1"/>
                </a:solidFill>
              </a:rPr>
              <a:t>Chemistry or Physics</a:t>
            </a:r>
            <a:r>
              <a:rPr lang="en-US" sz="3200" dirty="0"/>
              <a:t> (not ICP)</a:t>
            </a:r>
          </a:p>
          <a:p>
            <a:r>
              <a:rPr lang="en-US" sz="3200" dirty="0"/>
              <a:t>Include </a:t>
            </a:r>
            <a:r>
              <a:rPr lang="en-US" sz="3200" dirty="0">
                <a:solidFill>
                  <a:schemeClr val="accent1"/>
                </a:solidFill>
              </a:rPr>
              <a:t>Precalculus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3.0</a:t>
            </a:r>
            <a:r>
              <a:rPr lang="en-US" sz="3200" dirty="0"/>
              <a:t> GPA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49 </a:t>
            </a:r>
            <a:r>
              <a:rPr lang="en-US" sz="3200" dirty="0"/>
              <a:t>credits, no grade lower than C-</a:t>
            </a:r>
          </a:p>
        </p:txBody>
      </p:sp>
      <p:pic>
        <p:nvPicPr>
          <p:cNvPr id="9224" name="Picture 8" descr="MCj03295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2286000" cy="1141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4572000" cy="1524000"/>
          </a:xfrm>
        </p:spPr>
        <p:txBody>
          <a:bodyPr/>
          <a:lstStyle/>
          <a:p>
            <a:pPr algn="ctr"/>
            <a:r>
              <a:rPr lang="en-US" sz="4300" dirty="0">
                <a:solidFill>
                  <a:schemeClr val="accent1"/>
                </a:solidFill>
              </a:rPr>
              <a:t>IB</a:t>
            </a:r>
            <a:r>
              <a:rPr lang="en-US" sz="4300" dirty="0"/>
              <a:t> </a:t>
            </a:r>
            <a:r>
              <a:rPr lang="en-US" sz="4300" dirty="0" smtClean="0"/>
              <a:t>Diploma Program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pic>
        <p:nvPicPr>
          <p:cNvPr id="10247" name="Picture 7" descr="MCj042475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1752600" cy="2000250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Prescribed Curriculum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2 year program (Grades 11 &amp; 12)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Apply toward end of Grade 10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Keep IB option open by taking: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/>
              <a:t>		</a:t>
            </a:r>
            <a:r>
              <a:rPr lang="en-US" dirty="0"/>
              <a:t>English 10X, AP/IB US History, Chemistry, 	Algebra 3/4, Language X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/>
              <a:t>For more information contact: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/>
              <a:t>Mr. Bill Gulde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/>
              <a:t>wgulde@msdwt.k12.in.us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DIN-Medium"/>
        <a:ea typeface=""/>
        <a:cs typeface=""/>
      </a:majorFont>
      <a:minorFont>
        <a:latin typeface="DIN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8407</TotalTime>
  <Words>854</Words>
  <Application>Microsoft Office PowerPoint</Application>
  <PresentationFormat>Letter Paper (8.5x11 in)</PresentationFormat>
  <Paragraphs>276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DIN-Medium</vt:lpstr>
      <vt:lpstr>DIN-Regular</vt:lpstr>
      <vt:lpstr>Tahoma</vt:lpstr>
      <vt:lpstr>Times</vt:lpstr>
      <vt:lpstr>Times New Roman</vt:lpstr>
      <vt:lpstr>Angles</vt:lpstr>
      <vt:lpstr>Office Theme</vt:lpstr>
      <vt:lpstr>1_Office Theme</vt:lpstr>
      <vt:lpstr>Default Design</vt:lpstr>
      <vt:lpstr>Clip</vt:lpstr>
      <vt:lpstr>Freshman &amp; Sophomore College and Career Night</vt:lpstr>
      <vt:lpstr>PowerPoint Presentation</vt:lpstr>
      <vt:lpstr>Diploma Options</vt:lpstr>
      <vt:lpstr>Core 40 Diploma</vt:lpstr>
      <vt:lpstr>Core 40 Diploma</vt:lpstr>
      <vt:lpstr>Core 40 with Academic Honors</vt:lpstr>
      <vt:lpstr>Core 40 with Technical Honors</vt:lpstr>
      <vt:lpstr>North Central Academic Honors</vt:lpstr>
      <vt:lpstr>IB Diploma Program </vt:lpstr>
      <vt:lpstr>     End of Course Assessments</vt:lpstr>
      <vt:lpstr>Course Options . . .  </vt:lpstr>
      <vt:lpstr>Exploring Career Options Reach for the Stars  Rosie Jordan Career Consultant phone: (317) 291-9824</vt:lpstr>
      <vt:lpstr>Holland Theory</vt:lpstr>
      <vt:lpstr>Subjects &amp; Skills by Theme</vt:lpstr>
      <vt:lpstr>Subjects &amp; Skills by Theme</vt:lpstr>
      <vt:lpstr>Subjects &amp; Skills by Theme</vt:lpstr>
      <vt:lpstr>Subjects &amp; Skills by Theme</vt:lpstr>
      <vt:lpstr>Subjects &amp; Skills by Theme</vt:lpstr>
      <vt:lpstr>Subjects &amp; Skills by Theme</vt:lpstr>
      <vt:lpstr>Career Action Plan</vt:lpstr>
      <vt:lpstr>PowerPoint Presentation</vt:lpstr>
      <vt:lpstr>Freshmen College Planning         Tips</vt:lpstr>
      <vt:lpstr>Factors Weighed During the  Application Review</vt:lpstr>
      <vt:lpstr>Factors Weighed During the  Application Review</vt:lpstr>
      <vt:lpstr>Factors Weighed During the  Application Review</vt:lpstr>
      <vt:lpstr>     NAVIANCE – Family Connection    http://connection.naviance.com/northcentral</vt:lpstr>
      <vt:lpstr>PowerPoint Presentation</vt:lpstr>
      <vt:lpstr>PowerPoint Presentation</vt:lpstr>
      <vt:lpstr>Naviance-cont’d.</vt:lpstr>
      <vt:lpstr>National Center for College Costs</vt:lpstr>
      <vt:lpstr>Resources for Students &amp; Parents</vt:lpstr>
      <vt:lpstr>Targets for Sophomores</vt:lpstr>
      <vt:lpstr>College “TO DO” List for Sophomores</vt:lpstr>
      <vt:lpstr>Web Resources for Basics</vt:lpstr>
      <vt:lpstr>For College Announcements    FR - Text: @ncgrad2020  to 81010   SO - Text: @ncgrad2019 to 81010</vt:lpstr>
      <vt:lpstr>And the winners of the Princeton Review books are…</vt:lpstr>
      <vt:lpstr>Your NCHS Counseling Staff Thanks You For Attending!</vt:lpstr>
    </vt:vector>
  </TitlesOfParts>
  <Company>MSD Washington Twp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Information Night</dc:title>
  <dc:creator>North Central High School</dc:creator>
  <cp:lastModifiedBy>Susanna Bremen</cp:lastModifiedBy>
  <cp:revision>329</cp:revision>
  <cp:lastPrinted>2015-01-15T23:23:21Z</cp:lastPrinted>
  <dcterms:created xsi:type="dcterms:W3CDTF">1999-11-18T05:29:12Z</dcterms:created>
  <dcterms:modified xsi:type="dcterms:W3CDTF">2017-10-17T15:18:33Z</dcterms:modified>
</cp:coreProperties>
</file>